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261" r:id="rId6"/>
    <p:sldId id="286" r:id="rId7"/>
    <p:sldId id="267" r:id="rId8"/>
    <p:sldId id="290" r:id="rId9"/>
    <p:sldId id="289" r:id="rId10"/>
    <p:sldId id="271" r:id="rId11"/>
    <p:sldId id="291" r:id="rId12"/>
    <p:sldId id="278" r:id="rId13"/>
    <p:sldId id="292" r:id="rId14"/>
    <p:sldId id="284"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525"/>
    <a:srgbClr val="F0F0F0"/>
    <a:srgbClr val="404040"/>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41" autoAdjust="0"/>
    <p:restoredTop sz="94607" autoAdjust="0"/>
  </p:normalViewPr>
  <p:slideViewPr>
    <p:cSldViewPr snapToGrid="0">
      <p:cViewPr varScale="1">
        <p:scale>
          <a:sx n="139" d="100"/>
          <a:sy n="139" d="100"/>
        </p:scale>
        <p:origin x="192" y="1392"/>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3341"/>
    </p:cViewPr>
  </p:sorterViewPr>
  <p:notesViewPr>
    <p:cSldViewPr snapToGrid="0">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11/23/20</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US" noProof="0" smtClean="0"/>
              <a:t>11/23/20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US" noProof="0" smtClean="0"/>
              <a:t>‹#›</a:t>
            </a:fld>
            <a:endParaRPr lang="en-US"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a:t>
            </a:fld>
            <a:endParaRPr lang="en-US" noProof="0" dirty="0"/>
          </a:p>
        </p:txBody>
      </p:sp>
    </p:spTree>
    <p:extLst>
      <p:ext uri="{BB962C8B-B14F-4D97-AF65-F5344CB8AC3E}">
        <p14:creationId xmlns:p14="http://schemas.microsoft.com/office/powerpoint/2010/main" val="412139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a:t>
            </a:fld>
            <a:endParaRPr lang="en-US" noProof="0" dirty="0"/>
          </a:p>
        </p:txBody>
      </p:sp>
    </p:spTree>
    <p:extLst>
      <p:ext uri="{BB962C8B-B14F-4D97-AF65-F5344CB8AC3E}">
        <p14:creationId xmlns:p14="http://schemas.microsoft.com/office/powerpoint/2010/main" val="3689264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3</a:t>
            </a:fld>
            <a:endParaRPr lang="en-US" noProof="0" dirty="0"/>
          </a:p>
        </p:txBody>
      </p:sp>
    </p:spTree>
    <p:extLst>
      <p:ext uri="{BB962C8B-B14F-4D97-AF65-F5344CB8AC3E}">
        <p14:creationId xmlns:p14="http://schemas.microsoft.com/office/powerpoint/2010/main" val="3339417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4</a:t>
            </a:fld>
            <a:endParaRPr lang="en-US" noProof="0" dirty="0"/>
          </a:p>
        </p:txBody>
      </p:sp>
    </p:spTree>
    <p:extLst>
      <p:ext uri="{BB962C8B-B14F-4D97-AF65-F5344CB8AC3E}">
        <p14:creationId xmlns:p14="http://schemas.microsoft.com/office/powerpoint/2010/main" val="135592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5</a:t>
            </a:fld>
            <a:endParaRPr lang="en-US" noProof="0" dirty="0"/>
          </a:p>
        </p:txBody>
      </p:sp>
    </p:spTree>
    <p:extLst>
      <p:ext uri="{BB962C8B-B14F-4D97-AF65-F5344CB8AC3E}">
        <p14:creationId xmlns:p14="http://schemas.microsoft.com/office/powerpoint/2010/main" val="112143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7</a:t>
            </a:fld>
            <a:endParaRPr lang="en-US" noProof="0" dirty="0"/>
          </a:p>
        </p:txBody>
      </p:sp>
    </p:spTree>
    <p:extLst>
      <p:ext uri="{BB962C8B-B14F-4D97-AF65-F5344CB8AC3E}">
        <p14:creationId xmlns:p14="http://schemas.microsoft.com/office/powerpoint/2010/main" val="4279919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9</a:t>
            </a:fld>
            <a:endParaRPr lang="en-US" noProof="0" dirty="0"/>
          </a:p>
        </p:txBody>
      </p:sp>
    </p:spTree>
    <p:extLst>
      <p:ext uri="{BB962C8B-B14F-4D97-AF65-F5344CB8AC3E}">
        <p14:creationId xmlns:p14="http://schemas.microsoft.com/office/powerpoint/2010/main" val="93127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11</a:t>
            </a:fld>
            <a:endParaRPr lang="en-US" noProof="0" dirty="0"/>
          </a:p>
        </p:txBody>
      </p:sp>
    </p:spTree>
    <p:extLst>
      <p:ext uri="{BB962C8B-B14F-4D97-AF65-F5344CB8AC3E}">
        <p14:creationId xmlns:p14="http://schemas.microsoft.com/office/powerpoint/2010/main" val="114747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12</a:t>
            </a:fld>
            <a:endParaRPr lang="en-US" noProof="0" dirty="0"/>
          </a:p>
        </p:txBody>
      </p:sp>
    </p:spTree>
    <p:extLst>
      <p:ext uri="{BB962C8B-B14F-4D97-AF65-F5344CB8AC3E}">
        <p14:creationId xmlns:p14="http://schemas.microsoft.com/office/powerpoint/2010/main" val="1543095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36286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id="{2B940646-DE40-4E0F-AE42-6530784C9A7D}"/>
              </a:ext>
              <a:ext uri="{C183D7F6-B498-43B3-948B-1728B52AA6E4}">
                <adec:decorative xmlns:adec="http://schemas.microsoft.com/office/drawing/2017/decorative"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49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cxnSp>
        <p:nvCxnSpPr>
          <p:cNvPr id="28" name="Straight Connector 27" descr="Center divider line">
            <a:extLst>
              <a:ext uri="{FF2B5EF4-FFF2-40B4-BE49-F238E27FC236}">
                <a16:creationId xmlns:a16="http://schemas.microsoft.com/office/drawing/2014/main" id="{AEACA101-2521-41AA-8F51-FF0BF783E493}"/>
              </a:ext>
              <a:ext uri="{C183D7F6-B498-43B3-948B-1728B52AA6E4}">
                <adec:decorative xmlns:adec="http://schemas.microsoft.com/office/drawing/2017/decorative"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3755733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90670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36241199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503510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1505855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4759506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57165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00252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623311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994763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4878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3 x Image Bullets Right">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22F44C7F-FA9B-CB41-B5C2-6A40A969176A}"/>
              </a:ext>
            </a:extLst>
          </p:cNvPr>
          <p:cNvSpPr>
            <a:spLocks noChangeAspect="1"/>
          </p:cNvSpPr>
          <p:nvPr userDrawn="1"/>
        </p:nvSpPr>
        <p:spPr>
          <a:xfrm>
            <a:off x="7065918" y="1366589"/>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Oval 32">
            <a:extLst>
              <a:ext uri="{FF2B5EF4-FFF2-40B4-BE49-F238E27FC236}">
                <a16:creationId xmlns:a16="http://schemas.microsoft.com/office/drawing/2014/main" id="{0ACFECE1-DAAF-5642-BD0B-7A8FE9D241D9}"/>
              </a:ext>
            </a:extLst>
          </p:cNvPr>
          <p:cNvSpPr>
            <a:spLocks noChangeAspect="1"/>
          </p:cNvSpPr>
          <p:nvPr userDrawn="1"/>
        </p:nvSpPr>
        <p:spPr>
          <a:xfrm>
            <a:off x="7065918" y="2931225"/>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Oval 33">
            <a:extLst>
              <a:ext uri="{FF2B5EF4-FFF2-40B4-BE49-F238E27FC236}">
                <a16:creationId xmlns:a16="http://schemas.microsoft.com/office/drawing/2014/main" id="{90294551-87F8-DE4F-B54E-8231A9CAF5BF}"/>
              </a:ext>
            </a:extLst>
          </p:cNvPr>
          <p:cNvSpPr>
            <a:spLocks noChangeAspect="1"/>
          </p:cNvSpPr>
          <p:nvPr userDrawn="1"/>
        </p:nvSpPr>
        <p:spPr>
          <a:xfrm>
            <a:off x="7065918" y="4495861"/>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105351" y="86714"/>
            <a:ext cx="6208363"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19">
            <a:extLst>
              <a:ext uri="{FF2B5EF4-FFF2-40B4-BE49-F238E27FC236}">
                <a16:creationId xmlns:a16="http://schemas.microsoft.com/office/drawing/2014/main" id="{BDDC1CFF-7E89-421D-9524-BB3AECAFE005}"/>
              </a:ext>
            </a:extLst>
          </p:cNvPr>
          <p:cNvSpPr>
            <a:spLocks noGrp="1"/>
          </p:cNvSpPr>
          <p:nvPr>
            <p:ph type="pic" sz="quarter" idx="27" hasCustomPrompt="1"/>
          </p:nvPr>
        </p:nvSpPr>
        <p:spPr>
          <a:xfrm>
            <a:off x="105351" y="496139"/>
            <a:ext cx="6208364" cy="6275148"/>
          </a:xfrm>
          <a:custGeom>
            <a:avLst/>
            <a:gdLst>
              <a:gd name="connsiteX0" fmla="*/ 0 w 4441248"/>
              <a:gd name="connsiteY0" fmla="*/ 5980106 h 6321393"/>
              <a:gd name="connsiteX1" fmla="*/ 1034410 w 4441248"/>
              <a:gd name="connsiteY1" fmla="*/ 6048613 h 6321393"/>
              <a:gd name="connsiteX2" fmla="*/ 1778431 w 4441248"/>
              <a:gd name="connsiteY2" fmla="*/ 6321393 h 6321393"/>
              <a:gd name="connsiteX3" fmla="*/ 0 w 4441248"/>
              <a:gd name="connsiteY3" fmla="*/ 6321393 h 6321393"/>
              <a:gd name="connsiteX4" fmla="*/ 2269200 w 4441248"/>
              <a:gd name="connsiteY4" fmla="*/ 5443908 h 6321393"/>
              <a:gd name="connsiteX5" fmla="*/ 2395460 w 4441248"/>
              <a:gd name="connsiteY5" fmla="*/ 5885070 h 6321393"/>
              <a:gd name="connsiteX6" fmla="*/ 1997461 w 4441248"/>
              <a:gd name="connsiteY6" fmla="*/ 6195222 h 6321393"/>
              <a:gd name="connsiteX7" fmla="*/ 1526609 w 4441248"/>
              <a:gd name="connsiteY7" fmla="*/ 5931629 h 6321393"/>
              <a:gd name="connsiteX8" fmla="*/ 4441248 w 4441248"/>
              <a:gd name="connsiteY8" fmla="*/ 4283292 h 6321393"/>
              <a:gd name="connsiteX9" fmla="*/ 4441248 w 4441248"/>
              <a:gd name="connsiteY9" fmla="*/ 6321393 h 6321393"/>
              <a:gd name="connsiteX10" fmla="*/ 2296366 w 4441248"/>
              <a:gd name="connsiteY10" fmla="*/ 6321393 h 6321393"/>
              <a:gd name="connsiteX11" fmla="*/ 2056375 w 4441248"/>
              <a:gd name="connsiteY11" fmla="*/ 6224358 h 6321393"/>
              <a:gd name="connsiteX12" fmla="*/ 0 w 4441248"/>
              <a:gd name="connsiteY12" fmla="*/ 2359561 h 6321393"/>
              <a:gd name="connsiteX13" fmla="*/ 828613 w 4441248"/>
              <a:gd name="connsiteY13" fmla="*/ 2588947 h 6321393"/>
              <a:gd name="connsiteX14" fmla="*/ 0 w 4441248"/>
              <a:gd name="connsiteY14" fmla="*/ 3479506 h 6321393"/>
              <a:gd name="connsiteX15" fmla="*/ 3025930 w 4441248"/>
              <a:gd name="connsiteY15" fmla="*/ 144202 h 6321393"/>
              <a:gd name="connsiteX16" fmla="*/ 4441248 w 4441248"/>
              <a:gd name="connsiteY16" fmla="*/ 1340385 h 6321393"/>
              <a:gd name="connsiteX17" fmla="*/ 4441248 w 4441248"/>
              <a:gd name="connsiteY17" fmla="*/ 4098899 h 6321393"/>
              <a:gd name="connsiteX18" fmla="*/ 1417099 w 4441248"/>
              <a:gd name="connsiteY18" fmla="*/ 5846153 h 6321393"/>
              <a:gd name="connsiteX19" fmla="*/ 0 w 4441248"/>
              <a:gd name="connsiteY19" fmla="*/ 5428711 h 6321393"/>
              <a:gd name="connsiteX20" fmla="*/ 0 w 4441248"/>
              <a:gd name="connsiteY20" fmla="*/ 3724470 h 6321393"/>
              <a:gd name="connsiteX21" fmla="*/ 2684090 w 4441248"/>
              <a:gd name="connsiteY21" fmla="*/ 0 h 6321393"/>
              <a:gd name="connsiteX22" fmla="*/ 2784132 w 4441248"/>
              <a:gd name="connsiteY22" fmla="*/ 186781 h 6321393"/>
              <a:gd name="connsiteX23" fmla="*/ 1027256 w 4441248"/>
              <a:gd name="connsiteY23" fmla="*/ 2337985 h 6321393"/>
              <a:gd name="connsiteX24" fmla="*/ 451581 w 4441248"/>
              <a:gd name="connsiteY24" fmla="*/ 2265656 h 63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1248" h="6321393">
                <a:moveTo>
                  <a:pt x="0" y="5980106"/>
                </a:moveTo>
                <a:lnTo>
                  <a:pt x="1034410" y="6048613"/>
                </a:lnTo>
                <a:lnTo>
                  <a:pt x="1778431" y="6321393"/>
                </a:lnTo>
                <a:lnTo>
                  <a:pt x="0" y="6321393"/>
                </a:lnTo>
                <a:close/>
                <a:moveTo>
                  <a:pt x="2269200" y="5443908"/>
                </a:moveTo>
                <a:lnTo>
                  <a:pt x="2395460" y="5885070"/>
                </a:lnTo>
                <a:lnTo>
                  <a:pt x="1997461" y="6195222"/>
                </a:lnTo>
                <a:lnTo>
                  <a:pt x="1526609" y="5931629"/>
                </a:lnTo>
                <a:close/>
                <a:moveTo>
                  <a:pt x="4441248" y="4283292"/>
                </a:moveTo>
                <a:lnTo>
                  <a:pt x="4441248" y="6321393"/>
                </a:lnTo>
                <a:lnTo>
                  <a:pt x="2296366" y="6321393"/>
                </a:lnTo>
                <a:lnTo>
                  <a:pt x="2056375" y="6224358"/>
                </a:lnTo>
                <a:close/>
                <a:moveTo>
                  <a:pt x="0" y="2359561"/>
                </a:moveTo>
                <a:lnTo>
                  <a:pt x="828613" y="2588947"/>
                </a:lnTo>
                <a:lnTo>
                  <a:pt x="0" y="3479506"/>
                </a:lnTo>
                <a:close/>
                <a:moveTo>
                  <a:pt x="3025930" y="144202"/>
                </a:moveTo>
                <a:lnTo>
                  <a:pt x="4441248" y="1340385"/>
                </a:lnTo>
                <a:lnTo>
                  <a:pt x="4441248" y="4098899"/>
                </a:lnTo>
                <a:lnTo>
                  <a:pt x="1417099" y="5846153"/>
                </a:lnTo>
                <a:lnTo>
                  <a:pt x="0" y="5428711"/>
                </a:lnTo>
                <a:lnTo>
                  <a:pt x="0" y="3724470"/>
                </a:lnTo>
                <a:close/>
                <a:moveTo>
                  <a:pt x="2684090" y="0"/>
                </a:moveTo>
                <a:lnTo>
                  <a:pt x="2784132" y="186781"/>
                </a:lnTo>
                <a:lnTo>
                  <a:pt x="1027256" y="2337985"/>
                </a:lnTo>
                <a:lnTo>
                  <a:pt x="451581" y="2265656"/>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7068457" y="432000"/>
            <a:ext cx="4703542"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8768283" y="3582825"/>
            <a:ext cx="3002400" cy="720000"/>
          </a:xfrm>
        </p:spPr>
        <p:txBody>
          <a:bodyPr/>
          <a:lstStyle>
            <a:lvl1pPr marL="0" indent="0" algn="l">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8768283" y="5147461"/>
            <a:ext cx="3002400" cy="720000"/>
          </a:xfrm>
        </p:spPr>
        <p:txBody>
          <a:bodyPr/>
          <a:lstStyle>
            <a:lvl1pPr marL="0" indent="0" algn="l">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8768283" y="1369128"/>
            <a:ext cx="3002400" cy="432000"/>
          </a:xfrm>
        </p:spPr>
        <p:txBody>
          <a:bodyPr/>
          <a:lstStyle>
            <a:lvl1pPr marL="0" indent="0" algn="l">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8768283" y="2933764"/>
            <a:ext cx="3002400" cy="432000"/>
          </a:xfrm>
        </p:spPr>
        <p:txBody>
          <a:bodyPr/>
          <a:lstStyle>
            <a:lvl1pPr marL="0" indent="0" algn="l">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8768283" y="4498400"/>
            <a:ext cx="3002400" cy="432000"/>
          </a:xfrm>
        </p:spPr>
        <p:txBody>
          <a:bodyPr/>
          <a:lstStyle>
            <a:lvl1pPr marL="0" indent="0" algn="l">
              <a:buNone/>
              <a:defRPr b="1">
                <a:latin typeface="+mj-lt"/>
              </a:defRPr>
            </a:lvl1pPr>
          </a:lstStyle>
          <a:p>
            <a:pPr lvl="0"/>
            <a:r>
              <a:rPr lang="en-US" noProof="0"/>
              <a:t>Bullet 3</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8768283" y="1975094"/>
            <a:ext cx="3002400" cy="720000"/>
          </a:xfrm>
        </p:spPr>
        <p:txBody>
          <a:bodyPr/>
          <a:lstStyle>
            <a:lvl1pPr marL="0" indent="0" algn="l">
              <a:buNone/>
              <a:defRPr sz="1600"/>
            </a:lvl1pPr>
          </a:lstStyle>
          <a:p>
            <a:pPr lvl="0"/>
            <a:r>
              <a:rPr lang="en-US" noProof="0"/>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grpSp>
        <p:nvGrpSpPr>
          <p:cNvPr id="22" name="Group 21">
            <a:extLst>
              <a:ext uri="{FF2B5EF4-FFF2-40B4-BE49-F238E27FC236}">
                <a16:creationId xmlns:a16="http://schemas.microsoft.com/office/drawing/2014/main" id="{9089FAF0-BF60-4AB9-A62E-595008DC4646}"/>
              </a:ext>
            </a:extLst>
          </p:cNvPr>
          <p:cNvGrpSpPr/>
          <p:nvPr userDrawn="1"/>
        </p:nvGrpSpPr>
        <p:grpSpPr>
          <a:xfrm>
            <a:off x="1892000" y="2269752"/>
            <a:ext cx="3081180" cy="3011457"/>
            <a:chOff x="1892000" y="2269752"/>
            <a:chExt cx="3081180" cy="3011457"/>
          </a:xfrm>
        </p:grpSpPr>
        <p:sp>
          <p:nvSpPr>
            <p:cNvPr id="26" name="Freeform: Shape 13">
              <a:extLst>
                <a:ext uri="{FF2B5EF4-FFF2-40B4-BE49-F238E27FC236}">
                  <a16:creationId xmlns:a16="http://schemas.microsoft.com/office/drawing/2014/main" id="{ED7DCD52-0637-49D9-AD21-2DF94DD3E348}"/>
                </a:ext>
              </a:extLst>
            </p:cNvPr>
            <p:cNvSpPr/>
            <p:nvPr/>
          </p:nvSpPr>
          <p:spPr>
            <a:xfrm rot="4308689">
              <a:off x="2464728" y="267854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E6863CC2-FBFD-47D7-AB8F-DB2367EABF92}"/>
                </a:ext>
              </a:extLst>
            </p:cNvPr>
            <p:cNvSpPr/>
            <p:nvPr/>
          </p:nvSpPr>
          <p:spPr>
            <a:xfrm rot="13830869">
              <a:off x="2730967" y="5004791"/>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17">
              <a:extLst>
                <a:ext uri="{FF2B5EF4-FFF2-40B4-BE49-F238E27FC236}">
                  <a16:creationId xmlns:a16="http://schemas.microsoft.com/office/drawing/2014/main" id="{09ADFC5E-3BBA-404B-A496-A4035DF5E859}"/>
                </a:ext>
              </a:extLst>
            </p:cNvPr>
            <p:cNvSpPr/>
            <p:nvPr/>
          </p:nvSpPr>
          <p:spPr>
            <a:xfrm rot="12431080">
              <a:off x="2802151" y="4740752"/>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19">
              <a:extLst>
                <a:ext uri="{FF2B5EF4-FFF2-40B4-BE49-F238E27FC236}">
                  <a16:creationId xmlns:a16="http://schemas.microsoft.com/office/drawing/2014/main" id="{56E90DCD-03FB-4E9A-BD40-5269E9ACF1B1}"/>
                </a:ext>
              </a:extLst>
            </p:cNvPr>
            <p:cNvSpPr/>
            <p:nvPr/>
          </p:nvSpPr>
          <p:spPr>
            <a:xfrm rot="4308689">
              <a:off x="2058980" y="2102772"/>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3">
              <a:extLst>
                <a:ext uri="{FF2B5EF4-FFF2-40B4-BE49-F238E27FC236}">
                  <a16:creationId xmlns:a16="http://schemas.microsoft.com/office/drawing/2014/main" id="{529D90B1-BC17-4168-A297-1DF303FB3C48}"/>
                </a:ext>
              </a:extLst>
            </p:cNvPr>
            <p:cNvSpPr/>
            <p:nvPr/>
          </p:nvSpPr>
          <p:spPr>
            <a:xfrm rot="17193105">
              <a:off x="4648324" y="3873318"/>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6C5DEA8E-5C03-42CC-987D-490297890048}"/>
                </a:ext>
              </a:extLst>
            </p:cNvPr>
            <p:cNvSpPr/>
            <p:nvPr/>
          </p:nvSpPr>
          <p:spPr>
            <a:xfrm rot="17193105">
              <a:off x="4152588" y="3654247"/>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28">
              <a:extLst>
                <a:ext uri="{FF2B5EF4-FFF2-40B4-BE49-F238E27FC236}">
                  <a16:creationId xmlns:a16="http://schemas.microsoft.com/office/drawing/2014/main" id="{404E048B-9C67-4EC0-82E9-DC9D4AEE9703}"/>
                </a:ext>
              </a:extLst>
            </p:cNvPr>
            <p:cNvSpPr/>
            <p:nvPr/>
          </p:nvSpPr>
          <p:spPr>
            <a:xfrm rot="4308689">
              <a:off x="3831248" y="2441608"/>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8" name="Picture Placeholder 3">
            <a:extLst>
              <a:ext uri="{FF2B5EF4-FFF2-40B4-BE49-F238E27FC236}">
                <a16:creationId xmlns:a16="http://schemas.microsoft.com/office/drawing/2014/main" id="{EC82E52C-5E33-5942-8474-7ED4354EC95D}"/>
              </a:ext>
            </a:extLst>
          </p:cNvPr>
          <p:cNvSpPr>
            <a:spLocks noGrp="1"/>
          </p:cNvSpPr>
          <p:nvPr>
            <p:ph type="pic" sz="quarter" idx="30"/>
          </p:nvPr>
        </p:nvSpPr>
        <p:spPr>
          <a:xfrm>
            <a:off x="7405874" y="4835817"/>
            <a:ext cx="691688" cy="691688"/>
          </a:xfrm>
        </p:spPr>
        <p:txBody>
          <a:bodyPr/>
          <a:lstStyle>
            <a:lvl1pPr marL="0" indent="0">
              <a:buNone/>
              <a:defRPr/>
            </a:lvl1pPr>
          </a:lstStyle>
          <a:p>
            <a:r>
              <a:rPr lang="en-US" noProof="0"/>
              <a:t>Click icon to add picture</a:t>
            </a:r>
            <a:endParaRPr lang="en-US" noProof="0" dirty="0"/>
          </a:p>
        </p:txBody>
      </p:sp>
      <p:sp>
        <p:nvSpPr>
          <p:cNvPr id="39" name="Picture Placeholder 3">
            <a:extLst>
              <a:ext uri="{FF2B5EF4-FFF2-40B4-BE49-F238E27FC236}">
                <a16:creationId xmlns:a16="http://schemas.microsoft.com/office/drawing/2014/main" id="{07EC0147-5BE6-9248-BF42-BD99608F459C}"/>
              </a:ext>
            </a:extLst>
          </p:cNvPr>
          <p:cNvSpPr>
            <a:spLocks noGrp="1"/>
          </p:cNvSpPr>
          <p:nvPr>
            <p:ph type="pic" sz="quarter" idx="31"/>
          </p:nvPr>
        </p:nvSpPr>
        <p:spPr>
          <a:xfrm>
            <a:off x="7405874" y="3271181"/>
            <a:ext cx="691688" cy="691688"/>
          </a:xfrm>
        </p:spPr>
        <p:txBody>
          <a:bodyPr/>
          <a:lstStyle>
            <a:lvl1pPr marL="0" indent="0">
              <a:buNone/>
              <a:defRPr/>
            </a:lvl1pPr>
          </a:lstStyle>
          <a:p>
            <a:r>
              <a:rPr lang="en-US" noProof="0"/>
              <a:t>Click icon to add picture</a:t>
            </a:r>
            <a:endParaRPr lang="en-US" noProof="0" dirty="0"/>
          </a:p>
        </p:txBody>
      </p:sp>
      <p:sp>
        <p:nvSpPr>
          <p:cNvPr id="40" name="Picture Placeholder 3">
            <a:extLst>
              <a:ext uri="{FF2B5EF4-FFF2-40B4-BE49-F238E27FC236}">
                <a16:creationId xmlns:a16="http://schemas.microsoft.com/office/drawing/2014/main" id="{2B8E1942-1472-BC49-A624-3A31190A69E1}"/>
              </a:ext>
            </a:extLst>
          </p:cNvPr>
          <p:cNvSpPr>
            <a:spLocks noGrp="1"/>
          </p:cNvSpPr>
          <p:nvPr>
            <p:ph type="pic" sz="quarter" idx="32"/>
          </p:nvPr>
        </p:nvSpPr>
        <p:spPr>
          <a:xfrm>
            <a:off x="7405874" y="1706545"/>
            <a:ext cx="691688" cy="691688"/>
          </a:xfrm>
        </p:spPr>
        <p:txBody>
          <a:bodyPr/>
          <a:lstStyle>
            <a:lvl1pPr marL="0" indent="0">
              <a:buNone/>
              <a:defRPr/>
            </a:lvl1pPr>
          </a:lstStyle>
          <a:p>
            <a:r>
              <a:rPr lang="en-US" noProof="0"/>
              <a:t>Click icon to add picture</a:t>
            </a:r>
            <a:endParaRPr lang="en-US" noProof="0" dirty="0"/>
          </a:p>
        </p:txBody>
      </p:sp>
      <p:cxnSp>
        <p:nvCxnSpPr>
          <p:cNvPr id="36" name="Straight Connector 35" descr="First divider line on slide">
            <a:extLst>
              <a:ext uri="{FF2B5EF4-FFF2-40B4-BE49-F238E27FC236}">
                <a16:creationId xmlns:a16="http://schemas.microsoft.com/office/drawing/2014/main" id="{A140998F-B877-4BDC-843C-0071F5066380}"/>
              </a:ext>
              <a:ext uri="{C183D7F6-B498-43B3-948B-1728B52AA6E4}">
                <adec:decorative xmlns:adec="http://schemas.microsoft.com/office/drawing/2017/decorative" val="1"/>
              </a:ext>
            </a:extLst>
          </p:cNvPr>
          <p:cNvCxnSpPr>
            <a:cxnSpLocks/>
          </p:cNvCxnSpPr>
          <p:nvPr userDrawn="1"/>
        </p:nvCxnSpPr>
        <p:spPr>
          <a:xfrm flipH="1">
            <a:off x="8768283" y="2616579"/>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descr="Second divider line on slide">
            <a:extLst>
              <a:ext uri="{FF2B5EF4-FFF2-40B4-BE49-F238E27FC236}">
                <a16:creationId xmlns:a16="http://schemas.microsoft.com/office/drawing/2014/main" id="{2084D353-BE8A-4AAA-8BEC-B71CEE9DD7A1}"/>
              </a:ext>
              <a:ext uri="{C183D7F6-B498-43B3-948B-1728B52AA6E4}">
                <adec:decorative xmlns:adec="http://schemas.microsoft.com/office/drawing/2017/decorative" val="1"/>
              </a:ext>
            </a:extLst>
          </p:cNvPr>
          <p:cNvCxnSpPr>
            <a:cxnSpLocks/>
          </p:cNvCxnSpPr>
          <p:nvPr userDrawn="1"/>
        </p:nvCxnSpPr>
        <p:spPr>
          <a:xfrm flipH="1">
            <a:off x="8768283" y="4109914"/>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79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mage Bullets">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2041BFF2-BC3B-3145-940D-004809E5A80A}"/>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Oval 28">
            <a:extLst>
              <a:ext uri="{FF2B5EF4-FFF2-40B4-BE49-F238E27FC236}">
                <a16:creationId xmlns:a16="http://schemas.microsoft.com/office/drawing/2014/main" id="{A9906F5C-A183-DF45-AE48-C1D611CDC98D}"/>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Oval 29">
            <a:extLst>
              <a:ext uri="{FF2B5EF4-FFF2-40B4-BE49-F238E27FC236}">
                <a16:creationId xmlns:a16="http://schemas.microsoft.com/office/drawing/2014/main" id="{C9CFF2EB-CD95-EA4D-810E-C9F8127071FE}"/>
              </a:ext>
            </a:extLst>
          </p:cNvPr>
          <p:cNvSpPr>
            <a:spLocks noChangeAspect="1"/>
          </p:cNvSpPr>
          <p:nvPr userDrawn="1"/>
        </p:nvSpPr>
        <p:spPr>
          <a:xfrm>
            <a:off x="7639529"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Oval 30">
            <a:extLst>
              <a:ext uri="{FF2B5EF4-FFF2-40B4-BE49-F238E27FC236}">
                <a16:creationId xmlns:a16="http://schemas.microsoft.com/office/drawing/2014/main" id="{EE120266-68E0-504A-B1C8-F3369F5AF7C0}"/>
              </a:ext>
            </a:extLst>
          </p:cNvPr>
          <p:cNvSpPr>
            <a:spLocks noChangeAspect="1"/>
          </p:cNvSpPr>
          <p:nvPr userDrawn="1"/>
        </p:nvSpPr>
        <p:spPr>
          <a:xfrm>
            <a:off x="9933998"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4FB4A810-8614-AD44-B362-CE45C8C679CE}"/>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5012" y="4683647"/>
            <a:ext cx="2160588" cy="900000"/>
          </a:xfrm>
        </p:spPr>
        <p:txBody>
          <a:bodyPr/>
          <a:lstStyle>
            <a:lvl1pPr marL="0" indent="0" algn="ctr">
              <a:buNone/>
              <a:defRPr sz="1600"/>
            </a:lvl1pPr>
          </a:lstStyle>
          <a:p>
            <a:pPr lvl="0"/>
            <a:r>
              <a:rPr lang="en-US" noProof="0"/>
              <a:t>Bullet Description</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09481"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315013" y="3926335"/>
            <a:ext cx="2160587" cy="504000"/>
          </a:xfrm>
        </p:spPr>
        <p:txBody>
          <a:bodyPr/>
          <a:lstStyle>
            <a:lvl1pPr marL="0" indent="0" algn="ctr">
              <a:buNone/>
              <a:defRPr b="1">
                <a:latin typeface="+mj-lt"/>
              </a:defRPr>
            </a:lvl1pPr>
          </a:lstStyle>
          <a:p>
            <a:pPr lvl="0"/>
            <a:r>
              <a:rPr lang="en-US" noProof="0"/>
              <a:t>Bullet 4</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9609481" y="3926335"/>
            <a:ext cx="2160588" cy="504000"/>
          </a:xfrm>
        </p:spPr>
        <p:txBody>
          <a:bodyPr/>
          <a:lstStyle>
            <a:lvl1pPr marL="0" indent="0" algn="ctr">
              <a:buNone/>
              <a:defRPr b="1">
                <a:latin typeface="+mj-lt"/>
              </a:defRPr>
            </a:lvl1pPr>
          </a:lstStyle>
          <a:p>
            <a:pPr lvl="0"/>
            <a:r>
              <a:rPr lang="en-US" noProof="0"/>
              <a:t>Bullet 5</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4" name="Picture Placeholder 3">
            <a:extLst>
              <a:ext uri="{FF2B5EF4-FFF2-40B4-BE49-F238E27FC236}">
                <a16:creationId xmlns:a16="http://schemas.microsoft.com/office/drawing/2014/main" id="{B0B1F8F6-73A5-F142-8A28-094DA998B5F5}"/>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a:t>Click icon to add picture</a:t>
            </a:r>
            <a:endParaRPr lang="en-US" noProof="0" dirty="0"/>
          </a:p>
        </p:txBody>
      </p:sp>
      <p:sp>
        <p:nvSpPr>
          <p:cNvPr id="32" name="Picture Placeholder 3">
            <a:extLst>
              <a:ext uri="{FF2B5EF4-FFF2-40B4-BE49-F238E27FC236}">
                <a16:creationId xmlns:a16="http://schemas.microsoft.com/office/drawing/2014/main" id="{F78A887E-89A6-244C-8AA4-484FE535876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a:t>Click icon to add picture</a:t>
            </a:r>
            <a:endParaRPr lang="en-US" noProof="0" dirty="0"/>
          </a:p>
        </p:txBody>
      </p:sp>
      <p:sp>
        <p:nvSpPr>
          <p:cNvPr id="33" name="Picture Placeholder 3">
            <a:extLst>
              <a:ext uri="{FF2B5EF4-FFF2-40B4-BE49-F238E27FC236}">
                <a16:creationId xmlns:a16="http://schemas.microsoft.com/office/drawing/2014/main" id="{52B18661-99A8-214A-A089-09F11F1EB5C4}"/>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a:t>Click icon to add picture</a:t>
            </a:r>
            <a:endParaRPr lang="en-US" noProof="0" dirty="0"/>
          </a:p>
        </p:txBody>
      </p:sp>
      <p:sp>
        <p:nvSpPr>
          <p:cNvPr id="34" name="Picture Placeholder 3">
            <a:extLst>
              <a:ext uri="{FF2B5EF4-FFF2-40B4-BE49-F238E27FC236}">
                <a16:creationId xmlns:a16="http://schemas.microsoft.com/office/drawing/2014/main" id="{69D5F0B5-DE10-D646-9244-6B4289E7793E}"/>
              </a:ext>
            </a:extLst>
          </p:cNvPr>
          <p:cNvSpPr>
            <a:spLocks noGrp="1"/>
          </p:cNvSpPr>
          <p:nvPr>
            <p:ph type="pic" sz="quarter" idx="30"/>
          </p:nvPr>
        </p:nvSpPr>
        <p:spPr>
          <a:xfrm>
            <a:off x="7967620" y="2358091"/>
            <a:ext cx="854075" cy="854075"/>
          </a:xfrm>
        </p:spPr>
        <p:txBody>
          <a:bodyPr/>
          <a:lstStyle>
            <a:lvl1pPr marL="0" indent="0">
              <a:buNone/>
              <a:defRPr/>
            </a:lvl1pPr>
          </a:lstStyle>
          <a:p>
            <a:r>
              <a:rPr lang="en-US" noProof="0"/>
              <a:t>Click icon to add picture</a:t>
            </a:r>
            <a:endParaRPr lang="en-US" noProof="0" dirty="0"/>
          </a:p>
        </p:txBody>
      </p:sp>
      <p:sp>
        <p:nvSpPr>
          <p:cNvPr id="35" name="Picture Placeholder 3">
            <a:extLst>
              <a:ext uri="{FF2B5EF4-FFF2-40B4-BE49-F238E27FC236}">
                <a16:creationId xmlns:a16="http://schemas.microsoft.com/office/drawing/2014/main" id="{72B87CCD-6D17-844B-87EF-F8BC69D79B06}"/>
              </a:ext>
            </a:extLst>
          </p:cNvPr>
          <p:cNvSpPr>
            <a:spLocks noGrp="1"/>
          </p:cNvSpPr>
          <p:nvPr>
            <p:ph type="pic" sz="quarter" idx="31"/>
          </p:nvPr>
        </p:nvSpPr>
        <p:spPr>
          <a:xfrm>
            <a:off x="10261341" y="2358091"/>
            <a:ext cx="854075" cy="854075"/>
          </a:xfrm>
        </p:spPr>
        <p:txBody>
          <a:bodyPr/>
          <a:lstStyle>
            <a:lvl1pPr marL="0" indent="0">
              <a:buNone/>
              <a:defRPr/>
            </a:lvl1pPr>
          </a:lstStyle>
          <a:p>
            <a:r>
              <a:rPr lang="en-US" noProof="0"/>
              <a:t>Click icon to add picture</a:t>
            </a:r>
            <a:endParaRPr lang="en-US" noProof="0" dirty="0"/>
          </a:p>
        </p:txBody>
      </p:sp>
      <p:cxnSp>
        <p:nvCxnSpPr>
          <p:cNvPr id="25" name="Straight Connector 24" descr="First divider line on slide">
            <a:extLst>
              <a:ext uri="{FF2B5EF4-FFF2-40B4-BE49-F238E27FC236}">
                <a16:creationId xmlns:a16="http://schemas.microsoft.com/office/drawing/2014/main" id="{402BCAE3-72EC-4098-A211-3555BFDE9329}"/>
              </a:ext>
              <a:ext uri="{C183D7F6-B498-43B3-948B-1728B52AA6E4}">
                <adec:decorative xmlns:adec="http://schemas.microsoft.com/office/drawing/2017/decorative"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descr="Second divider line on slide">
            <a:extLst>
              <a:ext uri="{FF2B5EF4-FFF2-40B4-BE49-F238E27FC236}">
                <a16:creationId xmlns:a16="http://schemas.microsoft.com/office/drawing/2014/main" id="{94A08494-9C0E-4AAF-BE9A-166FE994DABC}"/>
              </a:ext>
              <a:ext uri="{C183D7F6-B498-43B3-948B-1728B52AA6E4}">
                <adec:decorative xmlns:adec="http://schemas.microsoft.com/office/drawing/2017/decorative"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descr="Third divider line on slide">
            <a:extLst>
              <a:ext uri="{FF2B5EF4-FFF2-40B4-BE49-F238E27FC236}">
                <a16:creationId xmlns:a16="http://schemas.microsoft.com/office/drawing/2014/main" id="{698FE6A1-AEF7-4FD7-A689-908A6B9CC06E}"/>
              </a:ext>
              <a:ext uri="{C183D7F6-B498-43B3-948B-1728B52AA6E4}">
                <adec:decorative xmlns:adec="http://schemas.microsoft.com/office/drawing/2017/decorative" val="1"/>
              </a:ext>
            </a:extLst>
          </p:cNvPr>
          <p:cNvCxnSpPr>
            <a:cxnSpLocks/>
          </p:cNvCxnSpPr>
          <p:nvPr userDrawn="1"/>
        </p:nvCxnSpPr>
        <p:spPr>
          <a:xfrm>
            <a:off x="7248035"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descr="Fourth divider line on slide">
            <a:extLst>
              <a:ext uri="{FF2B5EF4-FFF2-40B4-BE49-F238E27FC236}">
                <a16:creationId xmlns:a16="http://schemas.microsoft.com/office/drawing/2014/main" id="{636DD6E3-6313-40D8-B03E-60E2E5A6979D}"/>
              </a:ext>
              <a:ext uri="{C183D7F6-B498-43B3-948B-1728B52AA6E4}">
                <adec:decorative xmlns:adec="http://schemas.microsoft.com/office/drawing/2017/decorative" val="1"/>
              </a:ext>
            </a:extLst>
          </p:cNvPr>
          <p:cNvCxnSpPr>
            <a:cxnSpLocks/>
          </p:cNvCxnSpPr>
          <p:nvPr userDrawn="1"/>
        </p:nvCxnSpPr>
        <p:spPr>
          <a:xfrm>
            <a:off x="9542529"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0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3 x Image Bullets Left">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019D3C0C-316D-A045-BC1B-D508718E47A9}"/>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56D90BAC-4672-454F-9B98-7A6F31D7B3F7}"/>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21146660-9CB0-D241-ACBC-5C0A9FC8AD1A}"/>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Picture Placeholder 3">
            <a:extLst>
              <a:ext uri="{FF2B5EF4-FFF2-40B4-BE49-F238E27FC236}">
                <a16:creationId xmlns:a16="http://schemas.microsoft.com/office/drawing/2014/main" id="{831AC394-0DDA-6F4A-B2D3-6D95CD866486}"/>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B1A58D5B-A4BA-F446-90DA-1B6B207869A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912C149-C249-1940-AF83-360853E78C26}"/>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a:t>Click icon to add picture</a:t>
            </a:r>
            <a:endParaRPr lang="en-US" noProof="0" dirty="0"/>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7632650" y="86714"/>
            <a:ext cx="4472635"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Picture Placeholder 40">
            <a:extLst>
              <a:ext uri="{FF2B5EF4-FFF2-40B4-BE49-F238E27FC236}">
                <a16:creationId xmlns:a16="http://schemas.microsoft.com/office/drawing/2014/main" id="{5BDD2BB3-B6A3-404C-846E-13E06B2F1662}"/>
              </a:ext>
            </a:extLst>
          </p:cNvPr>
          <p:cNvSpPr>
            <a:spLocks noGrp="1"/>
          </p:cNvSpPr>
          <p:nvPr>
            <p:ph type="pic" sz="quarter" idx="25" hasCustomPrompt="1"/>
          </p:nvPr>
        </p:nvSpPr>
        <p:spPr>
          <a:xfrm>
            <a:off x="7632650" y="86714"/>
            <a:ext cx="4472635" cy="6478538"/>
          </a:xfrm>
          <a:custGeom>
            <a:avLst/>
            <a:gdLst>
              <a:gd name="connsiteX0" fmla="*/ 376782 w 4559351"/>
              <a:gd name="connsiteY0" fmla="*/ 5927210 h 6604145"/>
              <a:gd name="connsiteX1" fmla="*/ 1519837 w 4559351"/>
              <a:gd name="connsiteY1" fmla="*/ 6224579 h 6604145"/>
              <a:gd name="connsiteX2" fmla="*/ 1067656 w 4559351"/>
              <a:gd name="connsiteY2" fmla="*/ 6604145 h 6604145"/>
              <a:gd name="connsiteX3" fmla="*/ 567431 w 4559351"/>
              <a:gd name="connsiteY3" fmla="*/ 6347235 h 6604145"/>
              <a:gd name="connsiteX4" fmla="*/ 3770030 w 4559351"/>
              <a:gd name="connsiteY4" fmla="*/ 4729122 h 6604145"/>
              <a:gd name="connsiteX5" fmla="*/ 3830234 w 4559351"/>
              <a:gd name="connsiteY5" fmla="*/ 4893659 h 6604145"/>
              <a:gd name="connsiteX6" fmla="*/ 3125854 w 4559351"/>
              <a:gd name="connsiteY6" fmla="*/ 4949110 h 6604145"/>
              <a:gd name="connsiteX7" fmla="*/ 3170574 w 4559351"/>
              <a:gd name="connsiteY7" fmla="*/ 4030224 h 6604145"/>
              <a:gd name="connsiteX8" fmla="*/ 3437863 w 4559351"/>
              <a:gd name="connsiteY8" fmla="*/ 4760691 h 6604145"/>
              <a:gd name="connsiteX9" fmla="*/ 2793688 w 4559351"/>
              <a:gd name="connsiteY9" fmla="*/ 4980680 h 6604145"/>
              <a:gd name="connsiteX10" fmla="*/ 2501683 w 4559351"/>
              <a:gd name="connsiteY10" fmla="*/ 5003670 h 6604145"/>
              <a:gd name="connsiteX11" fmla="*/ 0 w 4559351"/>
              <a:gd name="connsiteY11" fmla="*/ 3396395 h 6604145"/>
              <a:gd name="connsiteX12" fmla="*/ 3032435 w 4559351"/>
              <a:gd name="connsiteY12" fmla="*/ 3966867 h 6604145"/>
              <a:gd name="connsiteX13" fmla="*/ 1101460 w 4559351"/>
              <a:gd name="connsiteY13" fmla="*/ 6039845 h 6604145"/>
              <a:gd name="connsiteX14" fmla="*/ 10881 w 4559351"/>
              <a:gd name="connsiteY14" fmla="*/ 5508230 h 6604145"/>
              <a:gd name="connsiteX15" fmla="*/ 0 w 4559351"/>
              <a:gd name="connsiteY15" fmla="*/ 5475113 h 6604145"/>
              <a:gd name="connsiteX16" fmla="*/ 0 w 4559351"/>
              <a:gd name="connsiteY16" fmla="*/ 2843941 h 6604145"/>
              <a:gd name="connsiteX17" fmla="*/ 1605508 w 4559351"/>
              <a:gd name="connsiteY17" fmla="*/ 3374908 h 6604145"/>
              <a:gd name="connsiteX18" fmla="*/ 1482045 w 4559351"/>
              <a:gd name="connsiteY18" fmla="*/ 3547687 h 6604145"/>
              <a:gd name="connsiteX19" fmla="*/ 0 w 4559351"/>
              <a:gd name="connsiteY19" fmla="*/ 3206607 h 6604145"/>
              <a:gd name="connsiteX20" fmla="*/ 0 w 4559351"/>
              <a:gd name="connsiteY20" fmla="*/ 0 h 6604145"/>
              <a:gd name="connsiteX21" fmla="*/ 4559351 w 4559351"/>
              <a:gd name="connsiteY21" fmla="*/ 0 h 6604145"/>
              <a:gd name="connsiteX22" fmla="*/ 4559351 w 4559351"/>
              <a:gd name="connsiteY22" fmla="*/ 4284646 h 6604145"/>
              <a:gd name="connsiteX23" fmla="*/ 0 w 4559351"/>
              <a:gd name="connsiteY23" fmla="*/ 2645102 h 660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9351" h="6604145">
                <a:moveTo>
                  <a:pt x="376782" y="5927210"/>
                </a:moveTo>
                <a:lnTo>
                  <a:pt x="1519837" y="6224579"/>
                </a:lnTo>
                <a:lnTo>
                  <a:pt x="1067656" y="6604145"/>
                </a:lnTo>
                <a:lnTo>
                  <a:pt x="567431" y="6347235"/>
                </a:lnTo>
                <a:close/>
                <a:moveTo>
                  <a:pt x="3770030" y="4729122"/>
                </a:moveTo>
                <a:lnTo>
                  <a:pt x="3830234" y="4893659"/>
                </a:lnTo>
                <a:lnTo>
                  <a:pt x="3125854" y="4949110"/>
                </a:lnTo>
                <a:close/>
                <a:moveTo>
                  <a:pt x="3170574" y="4030224"/>
                </a:moveTo>
                <a:lnTo>
                  <a:pt x="3437863" y="4760691"/>
                </a:lnTo>
                <a:lnTo>
                  <a:pt x="2793688" y="4980680"/>
                </a:lnTo>
                <a:lnTo>
                  <a:pt x="2501683" y="5003670"/>
                </a:lnTo>
                <a:close/>
                <a:moveTo>
                  <a:pt x="0" y="3396395"/>
                </a:moveTo>
                <a:lnTo>
                  <a:pt x="3032435" y="3966867"/>
                </a:lnTo>
                <a:lnTo>
                  <a:pt x="1101460" y="6039845"/>
                </a:lnTo>
                <a:lnTo>
                  <a:pt x="10881" y="5508230"/>
                </a:lnTo>
                <a:lnTo>
                  <a:pt x="0" y="5475113"/>
                </a:lnTo>
                <a:close/>
                <a:moveTo>
                  <a:pt x="0" y="2843941"/>
                </a:moveTo>
                <a:lnTo>
                  <a:pt x="1605508" y="3374908"/>
                </a:lnTo>
                <a:lnTo>
                  <a:pt x="1482045" y="3547687"/>
                </a:lnTo>
                <a:lnTo>
                  <a:pt x="0" y="3206607"/>
                </a:lnTo>
                <a:close/>
                <a:moveTo>
                  <a:pt x="0" y="0"/>
                </a:moveTo>
                <a:lnTo>
                  <a:pt x="4559351" y="0"/>
                </a:lnTo>
                <a:lnTo>
                  <a:pt x="4559351" y="4284646"/>
                </a:lnTo>
                <a:lnTo>
                  <a:pt x="0" y="2645102"/>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cxnSp>
        <p:nvCxnSpPr>
          <p:cNvPr id="23" name="Straight Connector 22" descr="First divider line on slide">
            <a:extLst>
              <a:ext uri="{FF2B5EF4-FFF2-40B4-BE49-F238E27FC236}">
                <a16:creationId xmlns:a16="http://schemas.microsoft.com/office/drawing/2014/main" id="{7FE1F4E8-B411-4807-9D24-A045EE06CFD9}"/>
              </a:ext>
              <a:ext uri="{C183D7F6-B498-43B3-948B-1728B52AA6E4}">
                <adec:decorative xmlns:adec="http://schemas.microsoft.com/office/drawing/2017/decorative"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descr="Second divider line on slide">
            <a:extLst>
              <a:ext uri="{FF2B5EF4-FFF2-40B4-BE49-F238E27FC236}">
                <a16:creationId xmlns:a16="http://schemas.microsoft.com/office/drawing/2014/main" id="{8C3F648E-45E5-403C-973E-2BEED634B269}"/>
              </a:ext>
              <a:ext uri="{C183D7F6-B498-43B3-948B-1728B52AA6E4}">
                <adec:decorative xmlns:adec="http://schemas.microsoft.com/office/drawing/2017/decorative"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313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85" r:id="rId8"/>
    <p:sldLayoutId id="2147483684" r:id="rId9"/>
    <p:sldLayoutId id="2147483668" r:id="rId10"/>
    <p:sldLayoutId id="2147483670" r:id="rId11"/>
    <p:sldLayoutId id="2147483653" r:id="rId12"/>
    <p:sldLayoutId id="2147483673" r:id="rId13"/>
    <p:sldLayoutId id="2147483674" r:id="rId14"/>
    <p:sldLayoutId id="2147483676" r:id="rId15"/>
    <p:sldLayoutId id="2147483677" r:id="rId16"/>
    <p:sldLayoutId id="2147483654" r:id="rId17"/>
    <p:sldLayoutId id="2147483660" r:id="rId18"/>
    <p:sldLayoutId id="2147483661" r:id="rId19"/>
    <p:sldLayoutId id="2147483678" r:id="rId20"/>
    <p:sldLayoutId id="2147483686" r:id="rId21"/>
    <p:sldLayoutId id="2147483687" r:id="rId22"/>
    <p:sldLayoutId id="2147483689" r:id="rId23"/>
    <p:sldLayoutId id="2147483690" r:id="rId24"/>
    <p:sldLayoutId id="2147483688" r:id="rId25"/>
    <p:sldLayoutId id="2147483691" r:id="rId26"/>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hyperlink" Target="https://www.kaggle.com/ucsandiego/carbon-dioxide" TargetMode="External"/><Relationship Id="rId5" Type="http://schemas.openxmlformats.org/officeDocument/2006/relationships/hyperlink" Target="https://www.kaggle.com/noaa/gsod"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86714" y="86714"/>
            <a:ext cx="12018572" cy="6684572"/>
          </a:xfrm>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nchor="ctr"/>
          <a:lstStyle/>
          <a:p>
            <a:r>
              <a:rPr lang="en-US" dirty="0"/>
              <a:t>Demystifying ML: </a:t>
            </a:r>
            <a:br>
              <a:rPr lang="en-US" dirty="0"/>
            </a:br>
            <a:r>
              <a:rPr lang="en-US" dirty="0"/>
              <a:t>US Climate Change</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a:xfrm>
            <a:off x="0" y="4153578"/>
            <a:ext cx="6839999" cy="965074"/>
          </a:xfrm>
        </p:spPr>
        <p:txBody>
          <a:bodyPr/>
          <a:lstStyle/>
          <a:p>
            <a:r>
              <a:rPr lang="en-US" dirty="0"/>
              <a:t>            </a:t>
            </a:r>
            <a:r>
              <a:rPr lang="en-US" b="1" dirty="0"/>
              <a:t>Team Slack-</a:t>
            </a:r>
            <a:r>
              <a:rPr lang="en-US" b="1" dirty="0" err="1"/>
              <a:t>Errr</a:t>
            </a:r>
            <a:r>
              <a:rPr lang="en-US" b="1" dirty="0"/>
              <a:t>:</a:t>
            </a:r>
          </a:p>
          <a:p>
            <a:r>
              <a:rPr lang="en-US" b="1" dirty="0"/>
              <a:t>            Hayden Rubin, Craig Nowakowski &amp; Nick Nasse </a:t>
            </a:r>
          </a:p>
        </p:txBody>
      </p:sp>
      <p:sp>
        <p:nvSpPr>
          <p:cNvPr id="47" name="Freeform: Shape 46">
            <a:extLst>
              <a:ext uri="{FF2B5EF4-FFF2-40B4-BE49-F238E27FC236}">
                <a16:creationId xmlns:a16="http://schemas.microsoft.com/office/drawing/2014/main" id="{B6D0B8EE-8E06-4051-87BF-62C153F3FBBB}"/>
              </a:ext>
              <a:ext uri="{C183D7F6-B498-43B3-948B-1728B52AA6E4}">
                <adec:decorative xmlns:adec="http://schemas.microsoft.com/office/drawing/2017/decorative" val="1"/>
              </a:ext>
            </a:extLst>
          </p:cNvPr>
          <p:cNvSpPr/>
          <p:nvPr/>
        </p:nvSpPr>
        <p:spPr>
          <a:xfrm rot="4308689">
            <a:off x="5538123" y="1132355"/>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Logo, company name&#10;&#10;Description automatically generated">
            <a:extLst>
              <a:ext uri="{FF2B5EF4-FFF2-40B4-BE49-F238E27FC236}">
                <a16:creationId xmlns:a16="http://schemas.microsoft.com/office/drawing/2014/main" id="{746342F6-D75A-AB42-B806-910D91912848}"/>
              </a:ext>
            </a:extLst>
          </p:cNvPr>
          <p:cNvPicPr>
            <a:picLocks noChangeAspect="1"/>
          </p:cNvPicPr>
          <p:nvPr/>
        </p:nvPicPr>
        <p:blipFill>
          <a:blip r:embed="rId4"/>
          <a:stretch>
            <a:fillRect/>
          </a:stretch>
        </p:blipFill>
        <p:spPr>
          <a:xfrm>
            <a:off x="212035" y="4240143"/>
            <a:ext cx="765313" cy="765313"/>
          </a:xfrm>
          <a:prstGeom prst="rect">
            <a:avLst/>
          </a:prstGeom>
        </p:spPr>
      </p:pic>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7CD921-0873-604F-81A8-FD4A5F715CE1}"/>
              </a:ext>
            </a:extLst>
          </p:cNvPr>
          <p:cNvSpPr>
            <a:spLocks noGrp="1"/>
          </p:cNvSpPr>
          <p:nvPr>
            <p:ph type="sldNum" sz="quarter" idx="11"/>
          </p:nvPr>
        </p:nvSpPr>
        <p:spPr/>
        <p:txBody>
          <a:bodyPr/>
          <a:lstStyle/>
          <a:p>
            <a:fld id="{19B51A1E-902D-48AF-9020-955120F399B6}" type="slidenum">
              <a:rPr lang="en-US" noProof="0" smtClean="0"/>
              <a:pPr/>
              <a:t>10</a:t>
            </a:fld>
            <a:endParaRPr lang="en-US" noProof="0" dirty="0"/>
          </a:p>
        </p:txBody>
      </p:sp>
      <p:sp>
        <p:nvSpPr>
          <p:cNvPr id="4" name="TextBox 3">
            <a:extLst>
              <a:ext uri="{FF2B5EF4-FFF2-40B4-BE49-F238E27FC236}">
                <a16:creationId xmlns:a16="http://schemas.microsoft.com/office/drawing/2014/main" id="{44DF4757-BB4D-9D46-8216-278CBB7C72F4}"/>
              </a:ext>
            </a:extLst>
          </p:cNvPr>
          <p:cNvSpPr txBox="1"/>
          <p:nvPr/>
        </p:nvSpPr>
        <p:spPr>
          <a:xfrm>
            <a:off x="492364" y="1140943"/>
            <a:ext cx="7846828" cy="919716"/>
          </a:xfrm>
          <a:prstGeom prst="rect">
            <a:avLst/>
          </a:prstGeom>
          <a:noFill/>
        </p:spPr>
        <p:txBody>
          <a:bodyPr wrap="square" lIns="0" tIns="0" rIns="0" bIns="0" rtlCol="0">
            <a:noAutofit/>
          </a:bodyPr>
          <a:lstStyle/>
          <a:p>
            <a:r>
              <a:rPr lang="en-US" u="sng" dirty="0">
                <a:solidFill>
                  <a:srgbClr val="00B0F0"/>
                </a:solidFill>
              </a:rPr>
              <a:t>https://</a:t>
            </a:r>
            <a:r>
              <a:rPr lang="en-US" u="sng" dirty="0" err="1">
                <a:solidFill>
                  <a:srgbClr val="00B0F0"/>
                </a:solidFill>
              </a:rPr>
              <a:t>public.tableau.com</a:t>
            </a:r>
            <a:r>
              <a:rPr lang="en-US" u="sng" dirty="0">
                <a:solidFill>
                  <a:srgbClr val="00B0F0"/>
                </a:solidFill>
              </a:rPr>
              <a:t>/profile/</a:t>
            </a:r>
            <a:r>
              <a:rPr lang="en-US" u="sng" dirty="0" err="1">
                <a:solidFill>
                  <a:srgbClr val="00B0F0"/>
                </a:solidFill>
              </a:rPr>
              <a:t>nick.nasse</a:t>
            </a:r>
            <a:r>
              <a:rPr lang="en-US" u="sng" dirty="0">
                <a:solidFill>
                  <a:srgbClr val="00B0F0"/>
                </a:solidFill>
              </a:rPr>
              <a:t>#!/</a:t>
            </a:r>
            <a:r>
              <a:rPr lang="en-US" u="sng" dirty="0" err="1">
                <a:solidFill>
                  <a:srgbClr val="00B0F0"/>
                </a:solidFill>
              </a:rPr>
              <a:t>vizhome</a:t>
            </a:r>
            <a:r>
              <a:rPr lang="en-US" u="sng" dirty="0">
                <a:solidFill>
                  <a:srgbClr val="00B0F0"/>
                </a:solidFill>
              </a:rPr>
              <a:t>/</a:t>
            </a:r>
            <a:r>
              <a:rPr lang="en-US" u="sng" dirty="0" err="1">
                <a:solidFill>
                  <a:srgbClr val="00B0F0"/>
                </a:solidFill>
              </a:rPr>
              <a:t>USCapitalsTempPredictions</a:t>
            </a:r>
            <a:r>
              <a:rPr lang="en-US" u="sng" dirty="0">
                <a:solidFill>
                  <a:srgbClr val="00B0F0"/>
                </a:solidFill>
              </a:rPr>
              <a:t>/</a:t>
            </a:r>
            <a:r>
              <a:rPr lang="en-US" u="sng" dirty="0" err="1">
                <a:solidFill>
                  <a:srgbClr val="00B0F0"/>
                </a:solidFill>
              </a:rPr>
              <a:t>USClimateChange</a:t>
            </a:r>
            <a:endParaRPr lang="en-US" sz="1200" dirty="0">
              <a:solidFill>
                <a:srgbClr val="00B0F0"/>
              </a:solidFill>
              <a:latin typeface="+mn-lt"/>
            </a:endParaRPr>
          </a:p>
        </p:txBody>
      </p:sp>
      <p:sp>
        <p:nvSpPr>
          <p:cNvPr id="5" name="Title 1">
            <a:extLst>
              <a:ext uri="{FF2B5EF4-FFF2-40B4-BE49-F238E27FC236}">
                <a16:creationId xmlns:a16="http://schemas.microsoft.com/office/drawing/2014/main" id="{6AF16420-A143-E947-B2FC-8AC0C14BB9A8}"/>
              </a:ext>
            </a:extLst>
          </p:cNvPr>
          <p:cNvSpPr txBox="1">
            <a:spLocks/>
          </p:cNvSpPr>
          <p:nvPr/>
        </p:nvSpPr>
        <p:spPr>
          <a:xfrm>
            <a:off x="432000" y="432000"/>
            <a:ext cx="11340000" cy="432000"/>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r>
              <a:rPr lang="en-US" dirty="0">
                <a:solidFill>
                  <a:srgbClr val="404040"/>
                </a:solidFill>
              </a:rPr>
              <a:t>Visualizations: Predictions</a:t>
            </a:r>
          </a:p>
        </p:txBody>
      </p:sp>
      <p:pic>
        <p:nvPicPr>
          <p:cNvPr id="3074" name="Picture 2" descr="tableau-logo-copy | NuGen Automation">
            <a:extLst>
              <a:ext uri="{FF2B5EF4-FFF2-40B4-BE49-F238E27FC236}">
                <a16:creationId xmlns:a16="http://schemas.microsoft.com/office/drawing/2014/main" id="{85D3F0BB-9719-6340-9CE2-0182CC8FC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951" y="2337602"/>
            <a:ext cx="5207295" cy="27805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59BFF95-2ACF-3447-9937-E32C930FB8C9}"/>
              </a:ext>
            </a:extLst>
          </p:cNvPr>
          <p:cNvSpPr/>
          <p:nvPr/>
        </p:nvSpPr>
        <p:spPr>
          <a:xfrm>
            <a:off x="9346019" y="6155190"/>
            <a:ext cx="1967023"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2050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ater, waves, sandy shore">
            <a:extLst>
              <a:ext uri="{FF2B5EF4-FFF2-40B4-BE49-F238E27FC236}">
                <a16:creationId xmlns:a16="http://schemas.microsoft.com/office/drawing/2014/main" id="{3C93D08A-A6C3-0E48-9CD7-3960B2A050BE}"/>
              </a:ext>
            </a:extLst>
          </p:cNvPr>
          <p:cNvPicPr>
            <a:picLocks noGrp="1" noChangeAspect="1"/>
          </p:cNvPicPr>
          <p:nvPr>
            <p:ph type="pic" sz="quarter" idx="27"/>
          </p:nvPr>
        </p:nvPicPr>
        <p:blipFill>
          <a:blip r:embed="rId3"/>
          <a:srcRect t="89" b="89"/>
          <a:stretch>
            <a:fillRect/>
          </a:stretch>
        </p:blipFill>
        <p:spPr>
          <a:xfrm>
            <a:off x="105351" y="496139"/>
            <a:ext cx="6208364" cy="6275148"/>
          </a:xfrm>
        </p:spPr>
      </p:pic>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a:xfrm>
            <a:off x="6666660" y="432000"/>
            <a:ext cx="5105339" cy="432000"/>
          </a:xfrm>
        </p:spPr>
        <p:txBody>
          <a:bodyPr/>
          <a:lstStyle/>
          <a:p>
            <a:r>
              <a:rPr lang="en-US" dirty="0"/>
              <a:t>……Why this matters!</a:t>
            </a: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11</a:t>
            </a:fld>
            <a:endParaRPr lang="en-US" dirty="0"/>
          </a:p>
        </p:txBody>
      </p:sp>
      <p:sp>
        <p:nvSpPr>
          <p:cNvPr id="4" name="Rectangle 3">
            <a:extLst>
              <a:ext uri="{FF2B5EF4-FFF2-40B4-BE49-F238E27FC236}">
                <a16:creationId xmlns:a16="http://schemas.microsoft.com/office/drawing/2014/main" id="{71AD49B4-75D7-9241-96E5-E3F811C4088C}"/>
              </a:ext>
            </a:extLst>
          </p:cNvPr>
          <p:cNvSpPr/>
          <p:nvPr/>
        </p:nvSpPr>
        <p:spPr>
          <a:xfrm>
            <a:off x="6382653" y="1151336"/>
            <a:ext cx="5389346" cy="4728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a:xfrm>
            <a:off x="6666660" y="1193242"/>
            <a:ext cx="4552929" cy="432000"/>
          </a:xfrm>
        </p:spPr>
        <p:txBody>
          <a:bodyPr/>
          <a:lstStyle/>
          <a:p>
            <a:r>
              <a:rPr lang="en-US" dirty="0"/>
              <a:t>When the world warms by 3.6 degrees, the following will happen: </a:t>
            </a:r>
          </a:p>
        </p:txBody>
      </p:sp>
      <p:sp>
        <p:nvSpPr>
          <p:cNvPr id="76" name="Text Placeholder 3">
            <a:extLst>
              <a:ext uri="{FF2B5EF4-FFF2-40B4-BE49-F238E27FC236}">
                <a16:creationId xmlns:a16="http://schemas.microsoft.com/office/drawing/2014/main" id="{4BB1D872-AE86-6841-98FC-E66E618311AB}"/>
              </a:ext>
            </a:extLst>
          </p:cNvPr>
          <p:cNvSpPr>
            <a:spLocks noGrp="1"/>
          </p:cNvSpPr>
          <p:nvPr>
            <p:ph type="body" sz="quarter" idx="12"/>
          </p:nvPr>
        </p:nvSpPr>
        <p:spPr>
          <a:xfrm>
            <a:off x="6796491" y="1912739"/>
            <a:ext cx="4423098" cy="3752874"/>
          </a:xfrm>
        </p:spPr>
        <p:txBody>
          <a:bodyPr/>
          <a:lstStyle/>
          <a:p>
            <a:pPr marL="285750" indent="-285750">
              <a:buFont typeface="Arial" panose="020B0604020202020204" pitchFamily="34" charset="0"/>
              <a:buChar char="•"/>
            </a:pPr>
            <a:r>
              <a:rPr lang="en-US" dirty="0"/>
              <a:t>Ice-free summers are 10 times more likely</a:t>
            </a:r>
          </a:p>
          <a:p>
            <a:pPr marL="285750" indent="-285750">
              <a:buFont typeface="Arial" panose="020B0604020202020204" pitchFamily="34" charset="0"/>
              <a:buChar char="•"/>
            </a:pPr>
            <a:r>
              <a:rPr lang="en-US" dirty="0"/>
              <a:t>~ 37% of the world population will be exposed to extreme heat at least once every five years</a:t>
            </a:r>
          </a:p>
          <a:p>
            <a:pPr marL="285750" indent="-285750">
              <a:buFont typeface="Arial" panose="020B0604020202020204" pitchFamily="34" charset="0"/>
              <a:buChar char="•"/>
            </a:pPr>
            <a:r>
              <a:rPr lang="en-US" dirty="0"/>
              <a:t>+411 million people worldwide will face water scarcity</a:t>
            </a:r>
          </a:p>
          <a:p>
            <a:pPr marL="285750" indent="-285750">
              <a:buFont typeface="Arial" panose="020B0604020202020204" pitchFamily="34" charset="0"/>
              <a:buChar char="•"/>
            </a:pPr>
            <a:r>
              <a:rPr lang="en-US" dirty="0"/>
              <a:t>Plants and Animals will face widespread habitat and range loss:</a:t>
            </a:r>
          </a:p>
          <a:p>
            <a:pPr marL="828675" lvl="1" indent="-285750"/>
            <a:r>
              <a:rPr lang="en-US" dirty="0"/>
              <a:t>Insects = 18% of range</a:t>
            </a:r>
          </a:p>
          <a:p>
            <a:pPr marL="828675" lvl="1" indent="-285750"/>
            <a:r>
              <a:rPr lang="en-US" dirty="0"/>
              <a:t>Plants = 16%</a:t>
            </a:r>
          </a:p>
          <a:p>
            <a:pPr marL="828675" lvl="1" indent="-285750"/>
            <a:r>
              <a:rPr lang="en-US" dirty="0"/>
              <a:t>Vertebrates = 8%</a:t>
            </a:r>
          </a:p>
          <a:p>
            <a:pPr marL="285750" indent="-285750">
              <a:buFont typeface="Arial" panose="020B0604020202020204" pitchFamily="34" charset="0"/>
              <a:buChar char="•"/>
            </a:pPr>
            <a:r>
              <a:rPr lang="en-US" dirty="0"/>
              <a:t>Coral reefs “mostly” disappear</a:t>
            </a:r>
          </a:p>
          <a:p>
            <a:pPr marL="285750" indent="-285750">
              <a:buFont typeface="Arial" panose="020B0604020202020204" pitchFamily="34" charset="0"/>
              <a:buChar char="•"/>
            </a:pPr>
            <a:r>
              <a:rPr lang="en-US" dirty="0"/>
              <a:t>32 – 80 million people will face the constant threat of flooding. </a:t>
            </a:r>
          </a:p>
          <a:p>
            <a:pPr marL="285750" indent="-285750"/>
            <a:endParaRPr lang="en-US" dirty="0"/>
          </a:p>
        </p:txBody>
      </p:sp>
      <p:sp>
        <p:nvSpPr>
          <p:cNvPr id="23" name="Rectangle 22">
            <a:extLst>
              <a:ext uri="{FF2B5EF4-FFF2-40B4-BE49-F238E27FC236}">
                <a16:creationId xmlns:a16="http://schemas.microsoft.com/office/drawing/2014/main" id="{71BB99CA-3CD7-C948-A677-D5F29CFB8C52}"/>
              </a:ext>
            </a:extLst>
          </p:cNvPr>
          <p:cNvSpPr/>
          <p:nvPr/>
        </p:nvSpPr>
        <p:spPr>
          <a:xfrm>
            <a:off x="6415898" y="6287500"/>
            <a:ext cx="1659429" cy="276999"/>
          </a:xfrm>
          <a:prstGeom prst="rect">
            <a:avLst/>
          </a:prstGeom>
        </p:spPr>
        <p:txBody>
          <a:bodyPr wrap="none">
            <a:spAutoFit/>
          </a:bodyPr>
          <a:lstStyle/>
          <a:p>
            <a:pPr algn="r"/>
            <a:r>
              <a:rPr lang="en-US" sz="1200" dirty="0"/>
              <a:t>[NY Times, 10/07/2018]</a:t>
            </a:r>
          </a:p>
        </p:txBody>
      </p:sp>
      <p:sp>
        <p:nvSpPr>
          <p:cNvPr id="24" name="Rectangle 23">
            <a:extLst>
              <a:ext uri="{FF2B5EF4-FFF2-40B4-BE49-F238E27FC236}">
                <a16:creationId xmlns:a16="http://schemas.microsoft.com/office/drawing/2014/main" id="{1EE5FDC8-14B8-9146-8E07-2B19CCE30BB4}"/>
              </a:ext>
            </a:extLst>
          </p:cNvPr>
          <p:cNvSpPr/>
          <p:nvPr/>
        </p:nvSpPr>
        <p:spPr>
          <a:xfrm>
            <a:off x="9346019" y="6155190"/>
            <a:ext cx="1967023"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3901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rial view of ocean and land near the ocean">
            <a:extLst>
              <a:ext uri="{FF2B5EF4-FFF2-40B4-BE49-F238E27FC236}">
                <a16:creationId xmlns:a16="http://schemas.microsoft.com/office/drawing/2014/main" id="{7DD607C7-7CF7-4A0F-BFF7-6F3C46205E68}"/>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l="11" r="11"/>
          <a:stretch>
            <a:fillRect/>
          </a:stretch>
        </p:blipFill>
        <p:spPr/>
      </p:pic>
      <p:sp>
        <p:nvSpPr>
          <p:cNvPr id="3" name="Title 2">
            <a:extLst>
              <a:ext uri="{FF2B5EF4-FFF2-40B4-BE49-F238E27FC236}">
                <a16:creationId xmlns:a16="http://schemas.microsoft.com/office/drawing/2014/main" id="{EBDC24D3-EEF0-4B69-A174-E4DFF7884894}"/>
              </a:ext>
            </a:extLst>
          </p:cNvPr>
          <p:cNvSpPr>
            <a:spLocks noGrp="1"/>
          </p:cNvSpPr>
          <p:nvPr>
            <p:ph type="ctrTitle"/>
          </p:nvPr>
        </p:nvSpPr>
        <p:spPr>
          <a:xfrm>
            <a:off x="2494607" y="2237328"/>
            <a:ext cx="6224091" cy="1449788"/>
          </a:xfrm>
        </p:spPr>
        <p:txBody>
          <a:bodyPr/>
          <a:lstStyle/>
          <a:p>
            <a:pPr algn="l"/>
            <a:r>
              <a:rPr lang="en-US" dirty="0"/>
              <a:t>Thank You</a:t>
            </a:r>
          </a:p>
        </p:txBody>
      </p:sp>
      <p:cxnSp>
        <p:nvCxnSpPr>
          <p:cNvPr id="5" name="Straight Connector 4" descr="Divider line">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6777653" y="241090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Subtitle 6">
            <a:extLst>
              <a:ext uri="{FF2B5EF4-FFF2-40B4-BE49-F238E27FC236}">
                <a16:creationId xmlns:a16="http://schemas.microsoft.com/office/drawing/2014/main" id="{ACCCCDAD-0E0B-437F-8CAA-0536470B2E2F}"/>
              </a:ext>
            </a:extLst>
          </p:cNvPr>
          <p:cNvSpPr>
            <a:spLocks noGrp="1"/>
          </p:cNvSpPr>
          <p:nvPr>
            <p:ph type="subTitle" idx="1"/>
          </p:nvPr>
        </p:nvSpPr>
        <p:spPr/>
        <p:txBody>
          <a:bodyPr/>
          <a:lstStyle/>
          <a:p>
            <a:pPr algn="l"/>
            <a:r>
              <a:rPr lang="en-US" dirty="0"/>
              <a:t>Team Slack-</a:t>
            </a:r>
            <a:r>
              <a:rPr lang="en-US" dirty="0" err="1"/>
              <a:t>Errr</a:t>
            </a:r>
            <a:endParaRPr lang="en-US" dirty="0"/>
          </a:p>
        </p:txBody>
      </p:sp>
      <p:pic>
        <p:nvPicPr>
          <p:cNvPr id="20" name="Picture 19" descr="Logo, company name&#10;&#10;Description automatically generated">
            <a:extLst>
              <a:ext uri="{FF2B5EF4-FFF2-40B4-BE49-F238E27FC236}">
                <a16:creationId xmlns:a16="http://schemas.microsoft.com/office/drawing/2014/main" id="{D857548A-6729-8945-B264-793A5DAE5F21}"/>
              </a:ext>
            </a:extLst>
          </p:cNvPr>
          <p:cNvPicPr>
            <a:picLocks noChangeAspect="1"/>
          </p:cNvPicPr>
          <p:nvPr/>
        </p:nvPicPr>
        <p:blipFill>
          <a:blip r:embed="rId4"/>
          <a:stretch>
            <a:fillRect/>
          </a:stretch>
        </p:blipFill>
        <p:spPr>
          <a:xfrm>
            <a:off x="7118194" y="2402488"/>
            <a:ext cx="1117024" cy="1117024"/>
          </a:xfrm>
          <a:prstGeom prst="rect">
            <a:avLst/>
          </a:prstGeom>
        </p:spPr>
      </p:pic>
      <p:sp>
        <p:nvSpPr>
          <p:cNvPr id="12" name="Text Placeholder 11">
            <a:extLst>
              <a:ext uri="{FF2B5EF4-FFF2-40B4-BE49-F238E27FC236}">
                <a16:creationId xmlns:a16="http://schemas.microsoft.com/office/drawing/2014/main" id="{54B8D0DF-1995-494F-91BF-2EBBDC05DDA6}"/>
              </a:ext>
            </a:extLst>
          </p:cNvPr>
          <p:cNvSpPr>
            <a:spLocks noGrp="1"/>
          </p:cNvSpPr>
          <p:nvPr>
            <p:ph type="body" sz="quarter" idx="16"/>
          </p:nvPr>
        </p:nvSpPr>
        <p:spPr>
          <a:xfrm>
            <a:off x="2666999" y="4753821"/>
            <a:ext cx="5009707" cy="277342"/>
          </a:xfrm>
        </p:spPr>
        <p:txBody>
          <a:bodyPr/>
          <a:lstStyle/>
          <a:p>
            <a:pPr algn="l"/>
            <a:r>
              <a:rPr lang="en-US" dirty="0"/>
              <a:t>Project Repo: </a:t>
            </a:r>
            <a:r>
              <a:rPr lang="en-US" dirty="0" err="1"/>
              <a:t>github.com</a:t>
            </a:r>
            <a:r>
              <a:rPr lang="en-US" dirty="0"/>
              <a:t>/</a:t>
            </a:r>
            <a:r>
              <a:rPr lang="en-US" dirty="0" err="1"/>
              <a:t>SDCraigN</a:t>
            </a:r>
            <a:r>
              <a:rPr lang="en-US" dirty="0"/>
              <a:t>/</a:t>
            </a:r>
            <a:r>
              <a:rPr lang="en-US" dirty="0" err="1"/>
              <a:t>UCB_DAB_Final_Project</a:t>
            </a:r>
            <a:endParaRPr lang="en-US" dirty="0"/>
          </a:p>
        </p:txBody>
      </p:sp>
      <p:sp>
        <p:nvSpPr>
          <p:cNvPr id="17" name="Text Placeholder 16">
            <a:extLst>
              <a:ext uri="{FF2B5EF4-FFF2-40B4-BE49-F238E27FC236}">
                <a16:creationId xmlns:a16="http://schemas.microsoft.com/office/drawing/2014/main" id="{011486CD-71BC-D84F-814A-FD1E2C832BC2}"/>
              </a:ext>
            </a:extLst>
          </p:cNvPr>
          <p:cNvSpPr>
            <a:spLocks noGrp="1"/>
          </p:cNvSpPr>
          <p:nvPr>
            <p:ph type="body" sz="quarter" idx="14"/>
          </p:nvPr>
        </p:nvSpPr>
        <p:spPr/>
        <p:txBody>
          <a:bodyPr/>
          <a:lstStyle/>
          <a:p>
            <a:pPr algn="l"/>
            <a:r>
              <a:rPr lang="en-US" dirty="0"/>
              <a:t>Tableau Public Page: </a:t>
            </a:r>
          </a:p>
        </p:txBody>
      </p:sp>
    </p:spTree>
    <p:extLst>
      <p:ext uri="{BB962C8B-B14F-4D97-AF65-F5344CB8AC3E}">
        <p14:creationId xmlns:p14="http://schemas.microsoft.com/office/powerpoint/2010/main" val="2201429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rial view of snowy ground and pine trees">
            <a:extLst>
              <a:ext uri="{FF2B5EF4-FFF2-40B4-BE49-F238E27FC236}">
                <a16:creationId xmlns:a16="http://schemas.microsoft.com/office/drawing/2014/main" id="{2DD80BD6-4966-4B27-A63C-89B71D8967E8}"/>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a:stretch/>
        </p:blipFill>
        <p:spPr>
          <a:xfrm>
            <a:off x="84000" y="86714"/>
            <a:ext cx="6009285" cy="3977285"/>
          </a:xfrm>
        </p:spPr>
      </p:pic>
      <p:sp>
        <p:nvSpPr>
          <p:cNvPr id="2" name="Title 1">
            <a:extLst>
              <a:ext uri="{FF2B5EF4-FFF2-40B4-BE49-F238E27FC236}">
                <a16:creationId xmlns:a16="http://schemas.microsoft.com/office/drawing/2014/main" id="{9CB1D87D-E475-451A-B36C-E4A4F63609C1}"/>
              </a:ext>
            </a:extLst>
          </p:cNvPr>
          <p:cNvSpPr>
            <a:spLocks noGrp="1"/>
          </p:cNvSpPr>
          <p:nvPr>
            <p:ph type="ctrTitle"/>
          </p:nvPr>
        </p:nvSpPr>
        <p:spPr>
          <a:xfrm>
            <a:off x="84000" y="4063999"/>
            <a:ext cx="6012000" cy="863601"/>
          </a:xfrm>
        </p:spPr>
        <p:txBody>
          <a:bodyPr/>
          <a:lstStyle/>
          <a:p>
            <a:r>
              <a:rPr lang="en-US" dirty="0"/>
              <a:t>US Climate Change</a:t>
            </a:r>
          </a:p>
        </p:txBody>
      </p:sp>
      <p:sp>
        <p:nvSpPr>
          <p:cNvPr id="3" name="Subtitle 2">
            <a:extLst>
              <a:ext uri="{FF2B5EF4-FFF2-40B4-BE49-F238E27FC236}">
                <a16:creationId xmlns:a16="http://schemas.microsoft.com/office/drawing/2014/main" id="{D56BE522-961D-4737-9715-127DB8A86EB2}"/>
              </a:ext>
            </a:extLst>
          </p:cNvPr>
          <p:cNvSpPr>
            <a:spLocks noGrp="1"/>
          </p:cNvSpPr>
          <p:nvPr>
            <p:ph type="subTitle" idx="1"/>
          </p:nvPr>
        </p:nvSpPr>
        <p:spPr/>
        <p:txBody>
          <a:bodyPr/>
          <a:lstStyle/>
          <a:p>
            <a:r>
              <a:rPr lang="en-US" dirty="0"/>
              <a:t>Using climate data from 1975-2016 and Machine Learning to evaluate the potential effects of climate change on states across the US. </a:t>
            </a:r>
          </a:p>
        </p:txBody>
      </p:sp>
      <p:sp>
        <p:nvSpPr>
          <p:cNvPr id="6" name="Content Placeholder 5">
            <a:extLst>
              <a:ext uri="{FF2B5EF4-FFF2-40B4-BE49-F238E27FC236}">
                <a16:creationId xmlns:a16="http://schemas.microsoft.com/office/drawing/2014/main" id="{2645A1B7-8B88-4D90-983D-BAA2E9AAFFD3}"/>
              </a:ext>
            </a:extLst>
          </p:cNvPr>
          <p:cNvSpPr>
            <a:spLocks noGrp="1"/>
          </p:cNvSpPr>
          <p:nvPr>
            <p:ph idx="15"/>
          </p:nvPr>
        </p:nvSpPr>
        <p:spPr/>
        <p:txBody>
          <a:bodyPr/>
          <a:lstStyle/>
          <a:p>
            <a:pPr marL="0" indent="0">
              <a:buNone/>
            </a:pPr>
            <a:r>
              <a:rPr lang="en-US" i="1" dirty="0"/>
              <a:t>“In America, one's view of climate change often depends on where they live. The majority of U.S. adults say they are taking some specific action in their daily lives to protect the environment and that 62% say climate change is at least having some impact on their local community. Most Pacific states followed by the Northeast see climate change as affecting their local areas.”</a:t>
            </a:r>
          </a:p>
          <a:p>
            <a:pPr marL="0" indent="0" algn="r">
              <a:buNone/>
            </a:pPr>
            <a:r>
              <a:rPr lang="en-US" dirty="0"/>
              <a:t>[PEW Research Center, 11/22/2019.]</a:t>
            </a:r>
          </a:p>
        </p:txBody>
      </p:sp>
      <p:grpSp>
        <p:nvGrpSpPr>
          <p:cNvPr id="46" name="Group 45">
            <a:extLst>
              <a:ext uri="{FF2B5EF4-FFF2-40B4-BE49-F238E27FC236}">
                <a16:creationId xmlns:a16="http://schemas.microsoft.com/office/drawing/2014/main" id="{62DF6AE8-6133-4C1E-91DD-755705ACF0F1}"/>
              </a:ext>
              <a:ext uri="{C183D7F6-B498-43B3-948B-1728B52AA6E4}">
                <adec:decorative xmlns:adec="http://schemas.microsoft.com/office/drawing/2017/decorative" val="1"/>
              </a:ext>
            </a:extLst>
          </p:cNvPr>
          <p:cNvGrpSpPr/>
          <p:nvPr/>
        </p:nvGrpSpPr>
        <p:grpSpPr>
          <a:xfrm>
            <a:off x="9862160" y="831132"/>
            <a:ext cx="1850209" cy="1915995"/>
            <a:chOff x="9862160" y="831132"/>
            <a:chExt cx="1850209" cy="1915995"/>
          </a:xfrm>
        </p:grpSpPr>
        <p:sp>
          <p:nvSpPr>
            <p:cNvPr id="16" name="Freeform: Shape 15" title="triangles">
              <a:extLst>
                <a:ext uri="{FF2B5EF4-FFF2-40B4-BE49-F238E27FC236}">
                  <a16:creationId xmlns:a16="http://schemas.microsoft.com/office/drawing/2014/main" id="{156942E6-31A5-42F5-A00C-A90D409A08B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title="triangles">
              <a:extLst>
                <a:ext uri="{FF2B5EF4-FFF2-40B4-BE49-F238E27FC236}">
                  <a16:creationId xmlns:a16="http://schemas.microsoft.com/office/drawing/2014/main" id="{055D27E0-4C92-4640-A2B8-86540741DCE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title="triangles">
              <a:extLst>
                <a:ext uri="{FF2B5EF4-FFF2-40B4-BE49-F238E27FC236}">
                  <a16:creationId xmlns:a16="http://schemas.microsoft.com/office/drawing/2014/main" id="{E760DC62-191E-4D60-AAAC-37DDF411B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title="triangles">
              <a:extLst>
                <a:ext uri="{FF2B5EF4-FFF2-40B4-BE49-F238E27FC236}">
                  <a16:creationId xmlns:a16="http://schemas.microsoft.com/office/drawing/2014/main" id="{B21F5D55-03CC-4A29-B8D0-2B1C7DE7C79D}"/>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title="triangles">
              <a:extLst>
                <a:ext uri="{FF2B5EF4-FFF2-40B4-BE49-F238E27FC236}">
                  <a16:creationId xmlns:a16="http://schemas.microsoft.com/office/drawing/2014/main" id="{6A692EA0-8FB5-4D6A-B1B1-20463392DED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title="triangles">
              <a:extLst>
                <a:ext uri="{FF2B5EF4-FFF2-40B4-BE49-F238E27FC236}">
                  <a16:creationId xmlns:a16="http://schemas.microsoft.com/office/drawing/2014/main" id="{46FB2BA9-5E08-4A8F-BC47-8EFA61E4E6C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title="triangles">
              <a:extLst>
                <a:ext uri="{FF2B5EF4-FFF2-40B4-BE49-F238E27FC236}">
                  <a16:creationId xmlns:a16="http://schemas.microsoft.com/office/drawing/2014/main" id="{5B0A2587-D640-4AEE-9456-860CD02427C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title="triangles">
              <a:extLst>
                <a:ext uri="{FF2B5EF4-FFF2-40B4-BE49-F238E27FC236}">
                  <a16:creationId xmlns:a16="http://schemas.microsoft.com/office/drawing/2014/main" id="{373F2649-8DA3-441F-9BDD-77A942FA3DB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title="triangles">
              <a:extLst>
                <a:ext uri="{FF2B5EF4-FFF2-40B4-BE49-F238E27FC236}">
                  <a16:creationId xmlns:a16="http://schemas.microsoft.com/office/drawing/2014/main" id="{95933F98-3B9B-4270-9281-570AD41C3F19}"/>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title="triangles">
              <a:extLst>
                <a:ext uri="{FF2B5EF4-FFF2-40B4-BE49-F238E27FC236}">
                  <a16:creationId xmlns:a16="http://schemas.microsoft.com/office/drawing/2014/main" id="{3DAB5C84-F2AD-47FD-ABEC-6D6626D2B7F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title="triangles">
              <a:extLst>
                <a:ext uri="{FF2B5EF4-FFF2-40B4-BE49-F238E27FC236}">
                  <a16:creationId xmlns:a16="http://schemas.microsoft.com/office/drawing/2014/main" id="{A4E2ACF8-4066-4DB9-B5D5-E8AA3B15271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74FCCA2A-37FF-4031-AF2F-A894DBE6EE0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5C7D7734-820D-40CE-BBBA-6E6D9452D30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5BCE508A-E107-4075-9976-73D3ED8272C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1DAF16E1-87DB-4920-A90B-23E1C72DDC7F}"/>
              </a:ext>
            </a:extLst>
          </p:cNvPr>
          <p:cNvSpPr>
            <a:spLocks noGrp="1"/>
          </p:cNvSpPr>
          <p:nvPr>
            <p:ph type="sldNum" sz="quarter" idx="14"/>
          </p:nvPr>
        </p:nvSpPr>
        <p:spPr/>
        <p:txBody>
          <a:bodyPr/>
          <a:lstStyle/>
          <a:p>
            <a:fld id="{19B51A1E-902D-48AF-9020-955120F399B6}" type="slidenum">
              <a:rPr lang="en-US" smtClean="0"/>
              <a:pPr/>
              <a:t>2</a:t>
            </a:fld>
            <a:endParaRPr lang="en-US" dirty="0"/>
          </a:p>
        </p:txBody>
      </p:sp>
      <p:sp>
        <p:nvSpPr>
          <p:cNvPr id="30" name="Rectangle 29">
            <a:extLst>
              <a:ext uri="{FF2B5EF4-FFF2-40B4-BE49-F238E27FC236}">
                <a16:creationId xmlns:a16="http://schemas.microsoft.com/office/drawing/2014/main" id="{CA9611A7-68C7-0840-85FA-FD455CEA7BBB}"/>
              </a:ext>
            </a:extLst>
          </p:cNvPr>
          <p:cNvSpPr/>
          <p:nvPr/>
        </p:nvSpPr>
        <p:spPr>
          <a:xfrm>
            <a:off x="9346019" y="6155190"/>
            <a:ext cx="1967023"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75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en-US" dirty="0"/>
              <a:t>Tech &amp; Data Flow </a:t>
            </a:r>
          </a:p>
        </p:txBody>
      </p:sp>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p:txBody>
          <a:bodyPr/>
          <a:lstStyle/>
          <a:p>
            <a:r>
              <a:rPr lang="en-US" dirty="0"/>
              <a:t>Database:     Google </a:t>
            </a:r>
            <a:r>
              <a:rPr lang="en-US" dirty="0" err="1"/>
              <a:t>BigQuery</a:t>
            </a:r>
            <a:endParaRPr lang="en-US" dirty="0"/>
          </a:p>
        </p:txBody>
      </p:sp>
      <p:sp>
        <p:nvSpPr>
          <p:cNvPr id="13" name="Text Placeholder 12">
            <a:extLst>
              <a:ext uri="{FF2B5EF4-FFF2-40B4-BE49-F238E27FC236}">
                <a16:creationId xmlns:a16="http://schemas.microsoft.com/office/drawing/2014/main" id="{A6B0E616-411B-4401-BC87-821D72B9D614}"/>
              </a:ext>
            </a:extLst>
          </p:cNvPr>
          <p:cNvSpPr>
            <a:spLocks noGrp="1"/>
          </p:cNvSpPr>
          <p:nvPr>
            <p:ph type="body" sz="quarter" idx="21"/>
          </p:nvPr>
        </p:nvSpPr>
        <p:spPr/>
        <p:txBody>
          <a:bodyPr/>
          <a:lstStyle/>
          <a:p>
            <a:r>
              <a:rPr lang="en-US" dirty="0"/>
              <a:t>Cloud Data Warehouse, which is queried using SQL*</a:t>
            </a:r>
          </a:p>
        </p:txBody>
      </p:sp>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p:txBody>
          <a:bodyPr>
            <a:noAutofit/>
          </a:bodyPr>
          <a:lstStyle/>
          <a:p>
            <a:r>
              <a:rPr lang="en-US" dirty="0"/>
              <a:t>Notebook:             Google </a:t>
            </a:r>
            <a:r>
              <a:rPr lang="en-US" dirty="0" err="1"/>
              <a:t>Colab</a:t>
            </a:r>
            <a:endParaRPr lang="en-US" dirty="0"/>
          </a:p>
        </p:txBody>
      </p:sp>
      <p:sp>
        <p:nvSpPr>
          <p:cNvPr id="4" name="Text Placeholder 3">
            <a:extLst>
              <a:ext uri="{FF2B5EF4-FFF2-40B4-BE49-F238E27FC236}">
                <a16:creationId xmlns:a16="http://schemas.microsoft.com/office/drawing/2014/main" id="{79CEA89E-0B03-4727-AB47-73EA4E2DF948}"/>
              </a:ext>
            </a:extLst>
          </p:cNvPr>
          <p:cNvSpPr>
            <a:spLocks noGrp="1"/>
          </p:cNvSpPr>
          <p:nvPr>
            <p:ph type="body" sz="quarter" idx="12"/>
          </p:nvPr>
        </p:nvSpPr>
        <p:spPr/>
        <p:txBody>
          <a:bodyPr/>
          <a:lstStyle/>
          <a:p>
            <a:r>
              <a:rPr lang="en-US" dirty="0"/>
              <a:t>Hosted </a:t>
            </a:r>
            <a:r>
              <a:rPr lang="en-US" dirty="0" err="1"/>
              <a:t>Jupyter</a:t>
            </a:r>
            <a:r>
              <a:rPr lang="en-US" dirty="0"/>
              <a:t> notebook for running Python on the cloud*</a:t>
            </a:r>
          </a:p>
        </p:txBody>
      </p:sp>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p:txBody>
          <a:bodyPr>
            <a:noAutofit/>
          </a:bodyPr>
          <a:lstStyle/>
          <a:p>
            <a:r>
              <a:rPr lang="en-US" dirty="0"/>
              <a:t>Data Cleaning:             Pandas</a:t>
            </a:r>
          </a:p>
        </p:txBody>
      </p:sp>
      <p:sp>
        <p:nvSpPr>
          <p:cNvPr id="5" name="Text Placeholder 4">
            <a:extLst>
              <a:ext uri="{FF2B5EF4-FFF2-40B4-BE49-F238E27FC236}">
                <a16:creationId xmlns:a16="http://schemas.microsoft.com/office/drawing/2014/main" id="{C4F969E5-6F82-4658-A735-72D16DDDD1D8}"/>
              </a:ext>
            </a:extLst>
          </p:cNvPr>
          <p:cNvSpPr>
            <a:spLocks noGrp="1"/>
          </p:cNvSpPr>
          <p:nvPr>
            <p:ph type="body" sz="quarter" idx="13"/>
          </p:nvPr>
        </p:nvSpPr>
        <p:spPr/>
        <p:txBody>
          <a:bodyPr/>
          <a:lstStyle/>
          <a:p>
            <a:r>
              <a:rPr lang="en-US" dirty="0"/>
              <a:t>Python Library for Data Manipulation &amp; Analysis*</a:t>
            </a:r>
          </a:p>
        </p:txBody>
      </p:sp>
      <p:sp>
        <p:nvSpPr>
          <p:cNvPr id="11" name="Text Placeholder 10">
            <a:extLst>
              <a:ext uri="{FF2B5EF4-FFF2-40B4-BE49-F238E27FC236}">
                <a16:creationId xmlns:a16="http://schemas.microsoft.com/office/drawing/2014/main" id="{ACD29343-5246-427C-BFCC-F61B25177CF4}"/>
              </a:ext>
            </a:extLst>
          </p:cNvPr>
          <p:cNvSpPr>
            <a:spLocks noGrp="1"/>
          </p:cNvSpPr>
          <p:nvPr>
            <p:ph type="body" sz="quarter" idx="19"/>
          </p:nvPr>
        </p:nvSpPr>
        <p:spPr/>
        <p:txBody>
          <a:bodyPr/>
          <a:lstStyle/>
          <a:p>
            <a:r>
              <a:rPr lang="en-US" dirty="0"/>
              <a:t>Machine Learning: </a:t>
            </a:r>
            <a:r>
              <a:rPr lang="en-US" dirty="0" err="1"/>
              <a:t>PySpark</a:t>
            </a:r>
            <a:r>
              <a:rPr lang="en-US" dirty="0"/>
              <a:t> ML</a:t>
            </a:r>
          </a:p>
        </p:txBody>
      </p:sp>
      <p:sp>
        <p:nvSpPr>
          <p:cNvPr id="6" name="Text Placeholder 5">
            <a:extLst>
              <a:ext uri="{FF2B5EF4-FFF2-40B4-BE49-F238E27FC236}">
                <a16:creationId xmlns:a16="http://schemas.microsoft.com/office/drawing/2014/main" id="{A163F1F1-E70E-4823-905B-45B18FCD35FA}"/>
              </a:ext>
            </a:extLst>
          </p:cNvPr>
          <p:cNvSpPr>
            <a:spLocks noGrp="1"/>
          </p:cNvSpPr>
          <p:nvPr>
            <p:ph type="body" sz="quarter" idx="14"/>
          </p:nvPr>
        </p:nvSpPr>
        <p:spPr/>
        <p:txBody>
          <a:bodyPr/>
          <a:lstStyle/>
          <a:p>
            <a:r>
              <a:rPr lang="en-US" dirty="0"/>
              <a:t>Package combining Python / Apache Spark for Machine Learning on Big Data*</a:t>
            </a:r>
          </a:p>
        </p:txBody>
      </p:sp>
      <p:sp>
        <p:nvSpPr>
          <p:cNvPr id="12" name="Text Placeholder 11">
            <a:extLst>
              <a:ext uri="{FF2B5EF4-FFF2-40B4-BE49-F238E27FC236}">
                <a16:creationId xmlns:a16="http://schemas.microsoft.com/office/drawing/2014/main" id="{6248F5E2-762B-44E2-83B5-C078E3551BEA}"/>
              </a:ext>
            </a:extLst>
          </p:cNvPr>
          <p:cNvSpPr>
            <a:spLocks noGrp="1"/>
          </p:cNvSpPr>
          <p:nvPr>
            <p:ph type="body" sz="quarter" idx="20"/>
          </p:nvPr>
        </p:nvSpPr>
        <p:spPr/>
        <p:txBody>
          <a:bodyPr/>
          <a:lstStyle/>
          <a:p>
            <a:r>
              <a:rPr lang="en-US" dirty="0"/>
              <a:t>Visualization: Tableau</a:t>
            </a:r>
          </a:p>
          <a:p>
            <a:endParaRPr lang="en-US" dirty="0"/>
          </a:p>
        </p:txBody>
      </p:sp>
      <p:sp>
        <p:nvSpPr>
          <p:cNvPr id="7" name="Text Placeholder 6">
            <a:extLst>
              <a:ext uri="{FF2B5EF4-FFF2-40B4-BE49-F238E27FC236}">
                <a16:creationId xmlns:a16="http://schemas.microsoft.com/office/drawing/2014/main" id="{A938F1A8-AEA6-473B-9AF3-DA6DF3A50827}"/>
              </a:ext>
            </a:extLst>
          </p:cNvPr>
          <p:cNvSpPr>
            <a:spLocks noGrp="1"/>
          </p:cNvSpPr>
          <p:nvPr>
            <p:ph type="body" sz="quarter" idx="15"/>
          </p:nvPr>
        </p:nvSpPr>
        <p:spPr/>
        <p:txBody>
          <a:bodyPr/>
          <a:lstStyle/>
          <a:p>
            <a:r>
              <a:rPr lang="en-US" dirty="0"/>
              <a:t>Business Intelligence and Data Visualization Tool*</a:t>
            </a: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11"/>
          </p:nvPr>
        </p:nvSpPr>
        <p:spPr/>
        <p:txBody>
          <a:bodyPr/>
          <a:lstStyle/>
          <a:p>
            <a:fld id="{19B51A1E-902D-48AF-9020-955120F399B6}" type="slidenum">
              <a:rPr lang="en-US" smtClean="0"/>
              <a:pPr/>
              <a:t>3</a:t>
            </a:fld>
            <a:endParaRPr lang="en-US" dirty="0"/>
          </a:p>
        </p:txBody>
      </p:sp>
      <p:sp>
        <p:nvSpPr>
          <p:cNvPr id="14" name="TextBox 13">
            <a:extLst>
              <a:ext uri="{FF2B5EF4-FFF2-40B4-BE49-F238E27FC236}">
                <a16:creationId xmlns:a16="http://schemas.microsoft.com/office/drawing/2014/main" id="{563F8DBB-24F9-7648-BC29-FEE2D2E05C2A}"/>
              </a:ext>
            </a:extLst>
          </p:cNvPr>
          <p:cNvSpPr txBox="1"/>
          <p:nvPr/>
        </p:nvSpPr>
        <p:spPr>
          <a:xfrm>
            <a:off x="695739" y="6155190"/>
            <a:ext cx="3190461" cy="432000"/>
          </a:xfrm>
          <a:prstGeom prst="rect">
            <a:avLst/>
          </a:prstGeom>
          <a:noFill/>
        </p:spPr>
        <p:txBody>
          <a:bodyPr wrap="square" lIns="0" tIns="0" rIns="0" bIns="0" rtlCol="0">
            <a:noAutofit/>
          </a:bodyPr>
          <a:lstStyle/>
          <a:p>
            <a:pPr algn="l"/>
            <a:r>
              <a:rPr lang="en-US" sz="1200" dirty="0">
                <a:solidFill>
                  <a:schemeClr val="tx1">
                    <a:lumMod val="75000"/>
                    <a:lumOff val="25000"/>
                  </a:schemeClr>
                </a:solidFill>
                <a:latin typeface="+mn-lt"/>
              </a:rPr>
              <a:t>*Technology that satisfies final project requirement</a:t>
            </a:r>
          </a:p>
        </p:txBody>
      </p:sp>
      <p:pic>
        <p:nvPicPr>
          <p:cNvPr id="26" name="Picture 25" descr="Icon&#10;&#10;Description automatically generated">
            <a:extLst>
              <a:ext uri="{FF2B5EF4-FFF2-40B4-BE49-F238E27FC236}">
                <a16:creationId xmlns:a16="http://schemas.microsoft.com/office/drawing/2014/main" id="{222AE580-FD85-1549-AF6F-BB82EF0B3D46}"/>
              </a:ext>
            </a:extLst>
          </p:cNvPr>
          <p:cNvPicPr>
            <a:picLocks noChangeAspect="1"/>
          </p:cNvPicPr>
          <p:nvPr/>
        </p:nvPicPr>
        <p:blipFill>
          <a:blip r:embed="rId3"/>
          <a:stretch>
            <a:fillRect/>
          </a:stretch>
        </p:blipFill>
        <p:spPr>
          <a:xfrm>
            <a:off x="618504" y="1891832"/>
            <a:ext cx="1786591" cy="1786591"/>
          </a:xfrm>
          <a:prstGeom prst="rect">
            <a:avLst/>
          </a:prstGeom>
        </p:spPr>
      </p:pic>
      <p:pic>
        <p:nvPicPr>
          <p:cNvPr id="28" name="Picture 27" descr="Icon&#10;&#10;Description automatically generated">
            <a:extLst>
              <a:ext uri="{FF2B5EF4-FFF2-40B4-BE49-F238E27FC236}">
                <a16:creationId xmlns:a16="http://schemas.microsoft.com/office/drawing/2014/main" id="{F7A68BA1-BADC-7E49-8D77-BCF7B2591196}"/>
              </a:ext>
            </a:extLst>
          </p:cNvPr>
          <p:cNvPicPr>
            <a:picLocks noChangeAspect="1"/>
          </p:cNvPicPr>
          <p:nvPr/>
        </p:nvPicPr>
        <p:blipFill>
          <a:blip r:embed="rId4"/>
          <a:stretch>
            <a:fillRect/>
          </a:stretch>
        </p:blipFill>
        <p:spPr>
          <a:xfrm>
            <a:off x="3242236" y="2255699"/>
            <a:ext cx="1128265" cy="1128265"/>
          </a:xfrm>
          <a:prstGeom prst="rect">
            <a:avLst/>
          </a:prstGeom>
        </p:spPr>
      </p:pic>
      <p:pic>
        <p:nvPicPr>
          <p:cNvPr id="36" name="Picture 35" descr="Logo&#10;&#10;Description automatically generated">
            <a:extLst>
              <a:ext uri="{FF2B5EF4-FFF2-40B4-BE49-F238E27FC236}">
                <a16:creationId xmlns:a16="http://schemas.microsoft.com/office/drawing/2014/main" id="{BEA0BBD7-83AD-AE46-8701-258C7BB3847A}"/>
              </a:ext>
            </a:extLst>
          </p:cNvPr>
          <p:cNvPicPr>
            <a:picLocks noChangeAspect="1"/>
          </p:cNvPicPr>
          <p:nvPr/>
        </p:nvPicPr>
        <p:blipFill>
          <a:blip r:embed="rId5"/>
          <a:stretch>
            <a:fillRect/>
          </a:stretch>
        </p:blipFill>
        <p:spPr>
          <a:xfrm>
            <a:off x="5503748" y="2178644"/>
            <a:ext cx="1212966" cy="1212966"/>
          </a:xfrm>
          <a:prstGeom prst="rect">
            <a:avLst/>
          </a:prstGeom>
        </p:spPr>
      </p:pic>
      <p:pic>
        <p:nvPicPr>
          <p:cNvPr id="42" name="Picture 41" descr="Logo, company name&#10;&#10;Description automatically generated">
            <a:extLst>
              <a:ext uri="{FF2B5EF4-FFF2-40B4-BE49-F238E27FC236}">
                <a16:creationId xmlns:a16="http://schemas.microsoft.com/office/drawing/2014/main" id="{DE59E198-48AC-B64E-8943-05EB5F534D23}"/>
              </a:ext>
            </a:extLst>
          </p:cNvPr>
          <p:cNvPicPr>
            <a:picLocks noChangeAspect="1"/>
          </p:cNvPicPr>
          <p:nvPr/>
        </p:nvPicPr>
        <p:blipFill>
          <a:blip r:embed="rId6"/>
          <a:stretch>
            <a:fillRect/>
          </a:stretch>
        </p:blipFill>
        <p:spPr>
          <a:xfrm>
            <a:off x="7781492" y="2358091"/>
            <a:ext cx="1287474" cy="704088"/>
          </a:xfrm>
          <a:prstGeom prst="rect">
            <a:avLst/>
          </a:prstGeom>
        </p:spPr>
      </p:pic>
      <p:pic>
        <p:nvPicPr>
          <p:cNvPr id="44" name="Picture 43" descr="A picture containing schematic&#10;&#10;Description automatically generated">
            <a:extLst>
              <a:ext uri="{FF2B5EF4-FFF2-40B4-BE49-F238E27FC236}">
                <a16:creationId xmlns:a16="http://schemas.microsoft.com/office/drawing/2014/main" id="{575D4DB8-1DA0-ED46-B6EA-8BE51A6B4E28}"/>
              </a:ext>
            </a:extLst>
          </p:cNvPr>
          <p:cNvPicPr>
            <a:picLocks noChangeAspect="1"/>
          </p:cNvPicPr>
          <p:nvPr/>
        </p:nvPicPr>
        <p:blipFill>
          <a:blip r:embed="rId7"/>
          <a:stretch>
            <a:fillRect/>
          </a:stretch>
        </p:blipFill>
        <p:spPr>
          <a:xfrm>
            <a:off x="10066711" y="2146291"/>
            <a:ext cx="1212966" cy="1212966"/>
          </a:xfrm>
          <a:prstGeom prst="rect">
            <a:avLst/>
          </a:prstGeom>
        </p:spPr>
      </p:pic>
      <p:sp>
        <p:nvSpPr>
          <p:cNvPr id="47" name="TextBox 46">
            <a:extLst>
              <a:ext uri="{FF2B5EF4-FFF2-40B4-BE49-F238E27FC236}">
                <a16:creationId xmlns:a16="http://schemas.microsoft.com/office/drawing/2014/main" id="{BA04B72F-7FA4-744E-B617-73FF6B60EB04}"/>
              </a:ext>
            </a:extLst>
          </p:cNvPr>
          <p:cNvSpPr txBox="1"/>
          <p:nvPr/>
        </p:nvSpPr>
        <p:spPr>
          <a:xfrm>
            <a:off x="10898372" y="6358270"/>
            <a:ext cx="0" cy="0"/>
          </a:xfrm>
          <a:prstGeom prst="rect">
            <a:avLst/>
          </a:prstGeom>
          <a:noFill/>
        </p:spPr>
        <p:txBody>
          <a:bodyPr wrap="none" lIns="0" tIns="0" rIns="0" bIns="0" rtlCol="0">
            <a:noAutofit/>
          </a:bodyPr>
          <a:lstStyle/>
          <a:p>
            <a:pPr algn="l"/>
            <a:endParaRPr lang="en-US" sz="1200" dirty="0">
              <a:solidFill>
                <a:schemeClr val="tx1">
                  <a:lumMod val="75000"/>
                  <a:lumOff val="25000"/>
                </a:schemeClr>
              </a:solidFill>
              <a:latin typeface="+mn-lt"/>
            </a:endParaRPr>
          </a:p>
        </p:txBody>
      </p:sp>
      <p:sp>
        <p:nvSpPr>
          <p:cNvPr id="53" name="Rectangle 52">
            <a:extLst>
              <a:ext uri="{FF2B5EF4-FFF2-40B4-BE49-F238E27FC236}">
                <a16:creationId xmlns:a16="http://schemas.microsoft.com/office/drawing/2014/main" id="{F0ADFE29-00BD-944D-A840-62D75E1DAAFD}"/>
              </a:ext>
            </a:extLst>
          </p:cNvPr>
          <p:cNvSpPr/>
          <p:nvPr/>
        </p:nvSpPr>
        <p:spPr>
          <a:xfrm>
            <a:off x="9346019" y="6155190"/>
            <a:ext cx="1967023"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687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30B8C-152D-4041-AC3C-8B85647A46D4}"/>
              </a:ext>
            </a:extLst>
          </p:cNvPr>
          <p:cNvSpPr>
            <a:spLocks noGrp="1"/>
          </p:cNvSpPr>
          <p:nvPr>
            <p:ph type="title"/>
          </p:nvPr>
        </p:nvSpPr>
        <p:spPr/>
        <p:txBody>
          <a:bodyPr/>
          <a:lstStyle/>
          <a:p>
            <a:r>
              <a:rPr lang="en-US" dirty="0"/>
              <a:t>Data Sets</a:t>
            </a:r>
          </a:p>
        </p:txBody>
      </p:sp>
      <p:sp>
        <p:nvSpPr>
          <p:cNvPr id="6" name="Text Placeholder 5">
            <a:extLst>
              <a:ext uri="{FF2B5EF4-FFF2-40B4-BE49-F238E27FC236}">
                <a16:creationId xmlns:a16="http://schemas.microsoft.com/office/drawing/2014/main" id="{216DD47F-D181-45CD-A525-14A14AF48401}"/>
              </a:ext>
            </a:extLst>
          </p:cNvPr>
          <p:cNvSpPr>
            <a:spLocks noGrp="1"/>
          </p:cNvSpPr>
          <p:nvPr>
            <p:ph type="body" sz="quarter" idx="13"/>
          </p:nvPr>
        </p:nvSpPr>
        <p:spPr>
          <a:xfrm>
            <a:off x="906463" y="2161100"/>
            <a:ext cx="4522787" cy="885825"/>
          </a:xfrm>
        </p:spPr>
        <p:txBody>
          <a:bodyPr>
            <a:normAutofit fontScale="70000" lnSpcReduction="20000"/>
          </a:bodyPr>
          <a:lstStyle/>
          <a:p>
            <a:r>
              <a:rPr lang="en-US" dirty="0"/>
              <a:t>NOAA GSOD</a:t>
            </a:r>
          </a:p>
        </p:txBody>
      </p:sp>
      <p:sp>
        <p:nvSpPr>
          <p:cNvPr id="3" name="Content Placeholder 2">
            <a:extLst>
              <a:ext uri="{FF2B5EF4-FFF2-40B4-BE49-F238E27FC236}">
                <a16:creationId xmlns:a16="http://schemas.microsoft.com/office/drawing/2014/main" id="{684FC6F7-3678-4EB1-9653-A3E4DAC471AC}"/>
              </a:ext>
            </a:extLst>
          </p:cNvPr>
          <p:cNvSpPr>
            <a:spLocks noGrp="1"/>
          </p:cNvSpPr>
          <p:nvPr>
            <p:ph sz="half" idx="1"/>
          </p:nvPr>
        </p:nvSpPr>
        <p:spPr>
          <a:xfrm>
            <a:off x="913488" y="3466672"/>
            <a:ext cx="4522314" cy="2391872"/>
          </a:xfrm>
        </p:spPr>
        <p:txBody>
          <a:bodyPr/>
          <a:lstStyle/>
          <a:p>
            <a:r>
              <a:rPr lang="en-US" b="1" dirty="0"/>
              <a:t>National Oceanic and Atmospheric Administration (NOAA) </a:t>
            </a:r>
            <a:r>
              <a:rPr lang="en-US" dirty="0"/>
              <a:t>is an American scientific agency that charts the conditions of the oceans and atmosphere</a:t>
            </a:r>
          </a:p>
          <a:p>
            <a:r>
              <a:rPr lang="en-US" dirty="0"/>
              <a:t>Their</a:t>
            </a:r>
            <a:r>
              <a:rPr lang="en-US" i="1" dirty="0"/>
              <a:t> </a:t>
            </a:r>
            <a:r>
              <a:rPr lang="en-US" b="1" i="1" dirty="0"/>
              <a:t>Global Surface Summary of the Day (GSOD)</a:t>
            </a:r>
            <a:r>
              <a:rPr lang="en-US" b="1" dirty="0"/>
              <a:t> </a:t>
            </a:r>
            <a:r>
              <a:rPr lang="en-US" dirty="0"/>
              <a:t>dataset compiles daily weather data, including daily avg temp (F) from now 9,000 weather stations across the world with data dating back to 1929.</a:t>
            </a:r>
          </a:p>
        </p:txBody>
      </p:sp>
      <p:sp>
        <p:nvSpPr>
          <p:cNvPr id="7" name="Text Placeholder 6">
            <a:extLst>
              <a:ext uri="{FF2B5EF4-FFF2-40B4-BE49-F238E27FC236}">
                <a16:creationId xmlns:a16="http://schemas.microsoft.com/office/drawing/2014/main" id="{60976196-87DB-406C-9904-8B1F6B13B4EE}"/>
              </a:ext>
            </a:extLst>
          </p:cNvPr>
          <p:cNvSpPr>
            <a:spLocks noGrp="1"/>
          </p:cNvSpPr>
          <p:nvPr>
            <p:ph type="body" sz="quarter" idx="14"/>
          </p:nvPr>
        </p:nvSpPr>
        <p:spPr>
          <a:xfrm>
            <a:off x="6762750" y="2161100"/>
            <a:ext cx="4522787" cy="885825"/>
          </a:xfrm>
        </p:spPr>
        <p:txBody>
          <a:bodyPr>
            <a:normAutofit fontScale="77500" lnSpcReduction="20000"/>
          </a:bodyPr>
          <a:lstStyle/>
          <a:p>
            <a:r>
              <a:rPr lang="en-US" dirty="0"/>
              <a:t>Mauna Loa </a:t>
            </a:r>
          </a:p>
        </p:txBody>
      </p:sp>
      <p:sp>
        <p:nvSpPr>
          <p:cNvPr id="5" name="Text Placeholder 4">
            <a:extLst>
              <a:ext uri="{FF2B5EF4-FFF2-40B4-BE49-F238E27FC236}">
                <a16:creationId xmlns:a16="http://schemas.microsoft.com/office/drawing/2014/main" id="{4F6CA641-190C-4E8A-B694-3EA9C4DCD9C5}"/>
              </a:ext>
            </a:extLst>
          </p:cNvPr>
          <p:cNvSpPr>
            <a:spLocks noGrp="1"/>
          </p:cNvSpPr>
          <p:nvPr>
            <p:ph type="body" sz="quarter" idx="12"/>
          </p:nvPr>
        </p:nvSpPr>
        <p:spPr>
          <a:xfrm>
            <a:off x="6774740" y="3503431"/>
            <a:ext cx="4522407" cy="2762250"/>
          </a:xfrm>
        </p:spPr>
        <p:txBody>
          <a:bodyPr/>
          <a:lstStyle/>
          <a:p>
            <a:r>
              <a:rPr lang="en-US" b="1" dirty="0"/>
              <a:t>Mauna Loa Observatory</a:t>
            </a:r>
            <a:r>
              <a:rPr lang="en-US" dirty="0"/>
              <a:t> (</a:t>
            </a:r>
            <a:r>
              <a:rPr lang="en-US" b="1" dirty="0"/>
              <a:t>MLO</a:t>
            </a:r>
            <a:r>
              <a:rPr lang="en-US" dirty="0"/>
              <a:t>) is a premier atmospheric research facility that has been continuously monitoring and collecting data related to atmospheric change since the 1950’s.</a:t>
            </a:r>
          </a:p>
          <a:p>
            <a:r>
              <a:rPr lang="en-US" dirty="0"/>
              <a:t>The </a:t>
            </a:r>
            <a:r>
              <a:rPr lang="en-US" b="1" i="1" dirty="0"/>
              <a:t>Keeling Curve </a:t>
            </a:r>
            <a:r>
              <a:rPr lang="en-US" dirty="0"/>
              <a:t>dataset is a measurement of the accumulation of carbon dioxide in the Earth's atmosphere (ppm) based on continuous measurements taken at Mauna Loa</a:t>
            </a:r>
          </a:p>
        </p:txBody>
      </p:sp>
      <p:sp>
        <p:nvSpPr>
          <p:cNvPr id="4" name="Slide Number Placeholder 3">
            <a:extLst>
              <a:ext uri="{FF2B5EF4-FFF2-40B4-BE49-F238E27FC236}">
                <a16:creationId xmlns:a16="http://schemas.microsoft.com/office/drawing/2014/main" id="{E6BFC72F-9055-4E36-A7BE-25745403342F}"/>
              </a:ext>
            </a:extLst>
          </p:cNvPr>
          <p:cNvSpPr>
            <a:spLocks noGrp="1"/>
          </p:cNvSpPr>
          <p:nvPr>
            <p:ph type="sldNum" sz="quarter" idx="11"/>
          </p:nvPr>
        </p:nvSpPr>
        <p:spPr/>
        <p:txBody>
          <a:bodyPr/>
          <a:lstStyle/>
          <a:p>
            <a:fld id="{19B51A1E-902D-48AF-9020-955120F399B6}" type="slidenum">
              <a:rPr lang="en-US" smtClean="0"/>
              <a:pPr/>
              <a:t>4</a:t>
            </a:fld>
            <a:endParaRPr lang="en-US" dirty="0"/>
          </a:p>
        </p:txBody>
      </p:sp>
      <p:pic>
        <p:nvPicPr>
          <p:cNvPr id="11" name="Picture 10" descr="Logo&#10;&#10;Description automatically generated">
            <a:extLst>
              <a:ext uri="{FF2B5EF4-FFF2-40B4-BE49-F238E27FC236}">
                <a16:creationId xmlns:a16="http://schemas.microsoft.com/office/drawing/2014/main" id="{5124303A-4A12-604F-BA23-0D0B7B4ECA67}"/>
              </a:ext>
            </a:extLst>
          </p:cNvPr>
          <p:cNvPicPr>
            <a:picLocks noChangeAspect="1"/>
          </p:cNvPicPr>
          <p:nvPr/>
        </p:nvPicPr>
        <p:blipFill>
          <a:blip r:embed="rId3"/>
          <a:stretch>
            <a:fillRect/>
          </a:stretch>
        </p:blipFill>
        <p:spPr>
          <a:xfrm>
            <a:off x="906463" y="1142694"/>
            <a:ext cx="885826" cy="885826"/>
          </a:xfrm>
          <a:prstGeom prst="rect">
            <a:avLst/>
          </a:prstGeom>
        </p:spPr>
      </p:pic>
      <p:pic>
        <p:nvPicPr>
          <p:cNvPr id="13" name="Picture 12" descr="Icon&#10;&#10;Description automatically generated">
            <a:extLst>
              <a:ext uri="{FF2B5EF4-FFF2-40B4-BE49-F238E27FC236}">
                <a16:creationId xmlns:a16="http://schemas.microsoft.com/office/drawing/2014/main" id="{E2571D88-C6F0-CA43-A0D9-3E727A7BA095}"/>
              </a:ext>
            </a:extLst>
          </p:cNvPr>
          <p:cNvPicPr>
            <a:picLocks noChangeAspect="1"/>
          </p:cNvPicPr>
          <p:nvPr/>
        </p:nvPicPr>
        <p:blipFill>
          <a:blip r:embed="rId4"/>
          <a:stretch>
            <a:fillRect/>
          </a:stretch>
        </p:blipFill>
        <p:spPr>
          <a:xfrm>
            <a:off x="6762750" y="1142718"/>
            <a:ext cx="885826" cy="885826"/>
          </a:xfrm>
          <a:prstGeom prst="rect">
            <a:avLst/>
          </a:prstGeom>
        </p:spPr>
      </p:pic>
      <p:sp>
        <p:nvSpPr>
          <p:cNvPr id="14" name="TextBox 13">
            <a:extLst>
              <a:ext uri="{FF2B5EF4-FFF2-40B4-BE49-F238E27FC236}">
                <a16:creationId xmlns:a16="http://schemas.microsoft.com/office/drawing/2014/main" id="{4D744E4D-B225-294B-8DC7-21FEB667CD33}"/>
              </a:ext>
            </a:extLst>
          </p:cNvPr>
          <p:cNvSpPr txBox="1"/>
          <p:nvPr/>
        </p:nvSpPr>
        <p:spPr>
          <a:xfrm>
            <a:off x="906463" y="2891401"/>
            <a:ext cx="4317731" cy="276821"/>
          </a:xfrm>
          <a:prstGeom prst="rect">
            <a:avLst/>
          </a:prstGeom>
          <a:noFill/>
        </p:spPr>
        <p:txBody>
          <a:bodyPr wrap="square" lIns="0" tIns="0" rIns="0" bIns="0" rtlCol="0">
            <a:noAutofit/>
          </a:bodyPr>
          <a:lstStyle/>
          <a:p>
            <a:r>
              <a:rPr lang="en-US" u="sng" dirty="0">
                <a:hlinkClick r:id="rId5"/>
              </a:rPr>
              <a:t>kaggle.com/noaa/gsod</a:t>
            </a:r>
            <a:endParaRPr lang="en-US" sz="1200" dirty="0">
              <a:solidFill>
                <a:schemeClr val="tx1">
                  <a:lumMod val="75000"/>
                  <a:lumOff val="25000"/>
                </a:schemeClr>
              </a:solidFill>
              <a:latin typeface="+mn-lt"/>
            </a:endParaRPr>
          </a:p>
        </p:txBody>
      </p:sp>
      <p:sp>
        <p:nvSpPr>
          <p:cNvPr id="15" name="TextBox 14">
            <a:extLst>
              <a:ext uri="{FF2B5EF4-FFF2-40B4-BE49-F238E27FC236}">
                <a16:creationId xmlns:a16="http://schemas.microsoft.com/office/drawing/2014/main" id="{FEF47A91-810C-0F4F-823C-BDECF751A44E}"/>
              </a:ext>
            </a:extLst>
          </p:cNvPr>
          <p:cNvSpPr txBox="1"/>
          <p:nvPr/>
        </p:nvSpPr>
        <p:spPr>
          <a:xfrm>
            <a:off x="6762750" y="2902871"/>
            <a:ext cx="4317731" cy="276821"/>
          </a:xfrm>
          <a:prstGeom prst="rect">
            <a:avLst/>
          </a:prstGeom>
          <a:noFill/>
        </p:spPr>
        <p:txBody>
          <a:bodyPr wrap="square" lIns="0" tIns="0" rIns="0" bIns="0" rtlCol="0">
            <a:noAutofit/>
          </a:bodyPr>
          <a:lstStyle/>
          <a:p>
            <a:r>
              <a:rPr lang="en-US" u="sng" dirty="0">
                <a:hlinkClick r:id="rId6"/>
              </a:rPr>
              <a:t>kaggle.com/ucsandiego/carbon-dioxide</a:t>
            </a:r>
            <a:endParaRPr lang="en-US" sz="1200" dirty="0">
              <a:solidFill>
                <a:schemeClr val="tx1">
                  <a:lumMod val="75000"/>
                  <a:lumOff val="25000"/>
                </a:schemeClr>
              </a:solidFill>
              <a:latin typeface="+mn-lt"/>
            </a:endParaRPr>
          </a:p>
        </p:txBody>
      </p:sp>
      <p:sp>
        <p:nvSpPr>
          <p:cNvPr id="16" name="TextBox 15">
            <a:extLst>
              <a:ext uri="{FF2B5EF4-FFF2-40B4-BE49-F238E27FC236}">
                <a16:creationId xmlns:a16="http://schemas.microsoft.com/office/drawing/2014/main" id="{DE5B79B1-C0AC-FB47-91BC-09E9A1E59149}"/>
              </a:ext>
            </a:extLst>
          </p:cNvPr>
          <p:cNvSpPr txBox="1"/>
          <p:nvPr/>
        </p:nvSpPr>
        <p:spPr>
          <a:xfrm>
            <a:off x="9686260" y="6368902"/>
            <a:ext cx="0" cy="0"/>
          </a:xfrm>
          <a:prstGeom prst="rect">
            <a:avLst/>
          </a:prstGeom>
          <a:noFill/>
        </p:spPr>
        <p:txBody>
          <a:bodyPr wrap="none" lIns="0" tIns="0" rIns="0" bIns="0" rtlCol="0">
            <a:noAutofit/>
          </a:bodyPr>
          <a:lstStyle/>
          <a:p>
            <a:pPr algn="l"/>
            <a:endParaRPr lang="en-US" sz="1200" dirty="0">
              <a:solidFill>
                <a:schemeClr val="tx1">
                  <a:lumMod val="75000"/>
                  <a:lumOff val="25000"/>
                </a:schemeClr>
              </a:solidFill>
              <a:latin typeface="+mn-lt"/>
            </a:endParaRPr>
          </a:p>
        </p:txBody>
      </p:sp>
      <p:sp>
        <p:nvSpPr>
          <p:cNvPr id="17" name="Rectangle 16">
            <a:extLst>
              <a:ext uri="{FF2B5EF4-FFF2-40B4-BE49-F238E27FC236}">
                <a16:creationId xmlns:a16="http://schemas.microsoft.com/office/drawing/2014/main" id="{01AF235B-C067-EB4E-BC6C-DA4627F49B67}"/>
              </a:ext>
            </a:extLst>
          </p:cNvPr>
          <p:cNvSpPr/>
          <p:nvPr/>
        </p:nvSpPr>
        <p:spPr>
          <a:xfrm>
            <a:off x="9346019" y="6155190"/>
            <a:ext cx="1967023"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784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en-US" dirty="0"/>
              <a:t>Data </a:t>
            </a:r>
            <a:r>
              <a:rPr lang="en-US" dirty="0">
                <a:solidFill>
                  <a:srgbClr val="404040"/>
                </a:solidFill>
              </a:rPr>
              <a:t>Prep</a:t>
            </a:r>
          </a:p>
        </p:txBody>
      </p:sp>
      <p:pic>
        <p:nvPicPr>
          <p:cNvPr id="12" name="Picture Placeholder 11" descr="aerial image of trees, forest">
            <a:extLst>
              <a:ext uri="{FF2B5EF4-FFF2-40B4-BE49-F238E27FC236}">
                <a16:creationId xmlns:a16="http://schemas.microsoft.com/office/drawing/2014/main" id="{8DE8CF4E-7F06-3246-808D-A52256A2A35C}"/>
              </a:ext>
            </a:extLst>
          </p:cNvPr>
          <p:cNvPicPr>
            <a:picLocks noGrp="1" noChangeAspect="1"/>
          </p:cNvPicPr>
          <p:nvPr>
            <p:ph type="pic" sz="quarter" idx="25"/>
          </p:nvPr>
        </p:nvPicPr>
        <p:blipFill>
          <a:blip r:embed="rId3"/>
          <a:srcRect l="93" r="93"/>
          <a:stretch>
            <a:fillRect/>
          </a:stretch>
        </p:blipFill>
        <p:spPr>
          <a:xfrm>
            <a:off x="7632650" y="97347"/>
            <a:ext cx="4472635" cy="6478538"/>
          </a:xfrm>
        </p:spPr>
      </p:pic>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5</a:t>
            </a:fld>
            <a:endParaRPr lang="en-US" dirty="0"/>
          </a:p>
        </p:txBody>
      </p:sp>
      <p:sp>
        <p:nvSpPr>
          <p:cNvPr id="32" name="Rectangle 31">
            <a:extLst>
              <a:ext uri="{FF2B5EF4-FFF2-40B4-BE49-F238E27FC236}">
                <a16:creationId xmlns:a16="http://schemas.microsoft.com/office/drawing/2014/main" id="{27723D07-8928-D145-A472-F1D3786EAC07}"/>
              </a:ext>
            </a:extLst>
          </p:cNvPr>
          <p:cNvSpPr/>
          <p:nvPr/>
        </p:nvSpPr>
        <p:spPr>
          <a:xfrm>
            <a:off x="233819" y="1944049"/>
            <a:ext cx="6783573" cy="41094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BF20890-D8E0-0140-9465-729407DEACB3}"/>
              </a:ext>
            </a:extLst>
          </p:cNvPr>
          <p:cNvSpPr txBox="1"/>
          <p:nvPr/>
        </p:nvSpPr>
        <p:spPr>
          <a:xfrm>
            <a:off x="10643191" y="6411433"/>
            <a:ext cx="0" cy="0"/>
          </a:xfrm>
          <a:prstGeom prst="rect">
            <a:avLst/>
          </a:prstGeom>
          <a:noFill/>
        </p:spPr>
        <p:txBody>
          <a:bodyPr wrap="none" lIns="0" tIns="0" rIns="0" bIns="0" rtlCol="0">
            <a:noAutofit/>
          </a:bodyPr>
          <a:lstStyle/>
          <a:p>
            <a:pPr algn="l"/>
            <a:endParaRPr lang="en-US" sz="1200" dirty="0">
              <a:solidFill>
                <a:schemeClr val="tx1">
                  <a:lumMod val="75000"/>
                  <a:lumOff val="25000"/>
                </a:schemeClr>
              </a:solidFill>
              <a:latin typeface="+mn-lt"/>
            </a:endParaRPr>
          </a:p>
        </p:txBody>
      </p:sp>
      <p:sp>
        <p:nvSpPr>
          <p:cNvPr id="34" name="TextBox 33">
            <a:extLst>
              <a:ext uri="{FF2B5EF4-FFF2-40B4-BE49-F238E27FC236}">
                <a16:creationId xmlns:a16="http://schemas.microsoft.com/office/drawing/2014/main" id="{A5B71421-F263-5047-B6D8-7CC1B7400F90}"/>
              </a:ext>
            </a:extLst>
          </p:cNvPr>
          <p:cNvSpPr txBox="1"/>
          <p:nvPr/>
        </p:nvSpPr>
        <p:spPr>
          <a:xfrm>
            <a:off x="10143460" y="6379535"/>
            <a:ext cx="0" cy="0"/>
          </a:xfrm>
          <a:prstGeom prst="rect">
            <a:avLst/>
          </a:prstGeom>
          <a:noFill/>
        </p:spPr>
        <p:txBody>
          <a:bodyPr wrap="none" lIns="0" tIns="0" rIns="0" bIns="0" rtlCol="0">
            <a:noAutofit/>
          </a:bodyPr>
          <a:lstStyle/>
          <a:p>
            <a:pPr algn="l"/>
            <a:endParaRPr lang="en-US" sz="1200" dirty="0">
              <a:solidFill>
                <a:schemeClr val="tx1">
                  <a:lumMod val="75000"/>
                  <a:lumOff val="25000"/>
                </a:schemeClr>
              </a:solidFill>
              <a:latin typeface="+mn-lt"/>
            </a:endParaRPr>
          </a:p>
        </p:txBody>
      </p:sp>
      <p:sp>
        <p:nvSpPr>
          <p:cNvPr id="35" name="TextBox 34">
            <a:extLst>
              <a:ext uri="{FF2B5EF4-FFF2-40B4-BE49-F238E27FC236}">
                <a16:creationId xmlns:a16="http://schemas.microsoft.com/office/drawing/2014/main" id="{ACF1B984-8940-B14C-8C77-8098427BB4CD}"/>
              </a:ext>
            </a:extLst>
          </p:cNvPr>
          <p:cNvSpPr txBox="1"/>
          <p:nvPr/>
        </p:nvSpPr>
        <p:spPr>
          <a:xfrm>
            <a:off x="432000" y="2514341"/>
            <a:ext cx="6787507" cy="3666786"/>
          </a:xfrm>
          <a:prstGeom prst="rect">
            <a:avLst/>
          </a:prstGeom>
          <a:noFill/>
        </p:spPr>
        <p:txBody>
          <a:bodyPr wrap="square" lIns="0" tIns="0" rIns="0" bIns="0" rtlCol="0">
            <a:noAutofit/>
          </a:bodyPr>
          <a:lstStyle/>
          <a:p>
            <a:pPr algn="l"/>
            <a:r>
              <a:rPr lang="en-US" sz="2400" dirty="0">
                <a:solidFill>
                  <a:schemeClr val="tx1">
                    <a:lumMod val="75000"/>
                    <a:lumOff val="25000"/>
                  </a:schemeClr>
                </a:solidFill>
                <a:latin typeface="+mj-lt"/>
              </a:rPr>
              <a:t>Using SQL within </a:t>
            </a:r>
            <a:r>
              <a:rPr lang="en-US" sz="2400" dirty="0" err="1">
                <a:solidFill>
                  <a:schemeClr val="tx1">
                    <a:lumMod val="75000"/>
                    <a:lumOff val="25000"/>
                  </a:schemeClr>
                </a:solidFill>
                <a:latin typeface="+mj-lt"/>
              </a:rPr>
              <a:t>BigQuery</a:t>
            </a:r>
            <a:r>
              <a:rPr lang="en-US" sz="2400" dirty="0">
                <a:solidFill>
                  <a:schemeClr val="tx1">
                    <a:lumMod val="75000"/>
                    <a:lumOff val="25000"/>
                  </a:schemeClr>
                </a:solidFill>
                <a:latin typeface="+mj-lt"/>
              </a:rPr>
              <a:t>, we: </a:t>
            </a:r>
          </a:p>
          <a:p>
            <a:pPr algn="l"/>
            <a:endParaRPr lang="en-US" dirty="0">
              <a:solidFill>
                <a:schemeClr val="tx1">
                  <a:lumMod val="75000"/>
                  <a:lumOff val="25000"/>
                </a:schemeClr>
              </a:solidFill>
              <a:latin typeface="+mj-lt"/>
            </a:endParaRPr>
          </a:p>
          <a:p>
            <a:pPr marL="342900" indent="-342900" algn="l">
              <a:buFont typeface="+mj-lt"/>
              <a:buAutoNum type="arabicPeriod"/>
            </a:pPr>
            <a:r>
              <a:rPr lang="en-US" dirty="0">
                <a:solidFill>
                  <a:schemeClr val="tx1">
                    <a:lumMod val="75000"/>
                    <a:lumOff val="25000"/>
                  </a:schemeClr>
                </a:solidFill>
              </a:rPr>
              <a:t>Took the weather stations’ daily average temperature readings and computed the stations’ yearly averages (F)</a:t>
            </a:r>
          </a:p>
          <a:p>
            <a:pPr marL="342900" indent="-342900" algn="l">
              <a:buFont typeface="+mj-lt"/>
              <a:buAutoNum type="arabicPeriod"/>
            </a:pPr>
            <a:endParaRPr lang="en-US" dirty="0">
              <a:solidFill>
                <a:schemeClr val="tx1">
                  <a:lumMod val="75000"/>
                  <a:lumOff val="25000"/>
                </a:schemeClr>
              </a:solidFill>
            </a:endParaRPr>
          </a:p>
          <a:p>
            <a:pPr marL="342900" indent="-342900">
              <a:buFont typeface="+mj-lt"/>
              <a:buAutoNum type="arabicPeriod"/>
            </a:pPr>
            <a:r>
              <a:rPr lang="en-US" dirty="0">
                <a:solidFill>
                  <a:schemeClr val="tx1">
                    <a:lumMod val="75000"/>
                    <a:lumOff val="25000"/>
                  </a:schemeClr>
                </a:solidFill>
              </a:rPr>
              <a:t>Took the Mauna Loa monthly atmospheric carbon dioxide readings and computed the yearly averages (PPM)</a:t>
            </a:r>
          </a:p>
          <a:p>
            <a:pPr marL="342900" indent="-342900">
              <a:buFont typeface="+mj-lt"/>
              <a:buAutoNum type="arabicPeriod"/>
            </a:pPr>
            <a:endParaRPr lang="en-US" dirty="0">
              <a:solidFill>
                <a:schemeClr val="tx1">
                  <a:lumMod val="75000"/>
                  <a:lumOff val="25000"/>
                </a:schemeClr>
              </a:solidFill>
            </a:endParaRPr>
          </a:p>
          <a:p>
            <a:pPr marL="342900" indent="-342900">
              <a:buFont typeface="+mj-lt"/>
              <a:buAutoNum type="arabicPeriod"/>
            </a:pPr>
            <a:r>
              <a:rPr lang="en-US" dirty="0"/>
              <a:t>Combine the yearly average temperature and carbon dioxide datasets, so they could easily be read into </a:t>
            </a:r>
            <a:r>
              <a:rPr lang="en-US" dirty="0" err="1"/>
              <a:t>PySpark</a:t>
            </a:r>
            <a:r>
              <a:rPr lang="en-US" dirty="0"/>
              <a:t> for ML and Tableau for Visualizations</a:t>
            </a:r>
            <a:endParaRPr lang="en-US" dirty="0">
              <a:solidFill>
                <a:schemeClr val="tx1">
                  <a:lumMod val="75000"/>
                  <a:lumOff val="25000"/>
                </a:schemeClr>
              </a:solidFill>
            </a:endParaRPr>
          </a:p>
        </p:txBody>
      </p:sp>
      <p:pic>
        <p:nvPicPr>
          <p:cNvPr id="37" name="Picture 36">
            <a:extLst>
              <a:ext uri="{FF2B5EF4-FFF2-40B4-BE49-F238E27FC236}">
                <a16:creationId xmlns:a16="http://schemas.microsoft.com/office/drawing/2014/main" id="{D7E7FBD5-2EF0-FD4D-9BDF-1857799BF956}"/>
              </a:ext>
            </a:extLst>
          </p:cNvPr>
          <p:cNvPicPr>
            <a:picLocks noChangeAspect="1"/>
          </p:cNvPicPr>
          <p:nvPr/>
        </p:nvPicPr>
        <p:blipFill>
          <a:blip r:embed="rId4"/>
          <a:stretch>
            <a:fillRect/>
          </a:stretch>
        </p:blipFill>
        <p:spPr>
          <a:xfrm>
            <a:off x="421367" y="1092271"/>
            <a:ext cx="10579100" cy="1193800"/>
          </a:xfrm>
          <a:prstGeom prst="rect">
            <a:avLst/>
          </a:prstGeom>
        </p:spPr>
      </p:pic>
      <p:sp>
        <p:nvSpPr>
          <p:cNvPr id="43" name="Rectangle 42">
            <a:extLst>
              <a:ext uri="{FF2B5EF4-FFF2-40B4-BE49-F238E27FC236}">
                <a16:creationId xmlns:a16="http://schemas.microsoft.com/office/drawing/2014/main" id="{3D73B0C2-BA0F-CC4A-8895-E7D55412C770}"/>
              </a:ext>
            </a:extLst>
          </p:cNvPr>
          <p:cNvSpPr/>
          <p:nvPr/>
        </p:nvSpPr>
        <p:spPr>
          <a:xfrm>
            <a:off x="9346019" y="6155190"/>
            <a:ext cx="1967023" cy="432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B3A9BE-653B-2B42-A810-29C32BF7D41C}"/>
              </a:ext>
            </a:extLst>
          </p:cNvPr>
          <p:cNvSpPr txBox="1"/>
          <p:nvPr/>
        </p:nvSpPr>
        <p:spPr>
          <a:xfrm>
            <a:off x="3465576" y="5961888"/>
            <a:ext cx="3551816" cy="548640"/>
          </a:xfrm>
          <a:prstGeom prst="rect">
            <a:avLst/>
          </a:prstGeom>
          <a:noFill/>
        </p:spPr>
        <p:txBody>
          <a:bodyPr wrap="square" lIns="0" tIns="0" rIns="0" bIns="0" rtlCol="0">
            <a:noAutofit/>
          </a:bodyPr>
          <a:lstStyle/>
          <a:p>
            <a:pPr algn="l"/>
            <a:r>
              <a:rPr lang="en-US" sz="1200" dirty="0">
                <a:solidFill>
                  <a:schemeClr val="tx1">
                    <a:lumMod val="75000"/>
                    <a:lumOff val="25000"/>
                  </a:schemeClr>
                </a:solidFill>
                <a:latin typeface="+mn-lt"/>
              </a:rPr>
              <a:t>*dropped nulls and stations that didn’t have 12months of readings for the computed year.</a:t>
            </a:r>
          </a:p>
        </p:txBody>
      </p:sp>
    </p:spTree>
    <p:extLst>
      <p:ext uri="{BB962C8B-B14F-4D97-AF65-F5344CB8AC3E}">
        <p14:creationId xmlns:p14="http://schemas.microsoft.com/office/powerpoint/2010/main" val="710935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7CD921-0873-604F-81A8-FD4A5F715CE1}"/>
              </a:ext>
            </a:extLst>
          </p:cNvPr>
          <p:cNvSpPr>
            <a:spLocks noGrp="1"/>
          </p:cNvSpPr>
          <p:nvPr>
            <p:ph type="sldNum" sz="quarter" idx="11"/>
          </p:nvPr>
        </p:nvSpPr>
        <p:spPr/>
        <p:txBody>
          <a:bodyPr/>
          <a:lstStyle/>
          <a:p>
            <a:fld id="{19B51A1E-902D-48AF-9020-955120F399B6}" type="slidenum">
              <a:rPr lang="en-US" noProof="0" smtClean="0"/>
              <a:pPr/>
              <a:t>6</a:t>
            </a:fld>
            <a:endParaRPr lang="en-US" noProof="0" dirty="0"/>
          </a:p>
        </p:txBody>
      </p:sp>
      <p:sp>
        <p:nvSpPr>
          <p:cNvPr id="4" name="TextBox 3">
            <a:extLst>
              <a:ext uri="{FF2B5EF4-FFF2-40B4-BE49-F238E27FC236}">
                <a16:creationId xmlns:a16="http://schemas.microsoft.com/office/drawing/2014/main" id="{44DF4757-BB4D-9D46-8216-278CBB7C72F4}"/>
              </a:ext>
            </a:extLst>
          </p:cNvPr>
          <p:cNvSpPr txBox="1"/>
          <p:nvPr/>
        </p:nvSpPr>
        <p:spPr>
          <a:xfrm>
            <a:off x="580855" y="1140943"/>
            <a:ext cx="7846828" cy="919716"/>
          </a:xfrm>
          <a:prstGeom prst="rect">
            <a:avLst/>
          </a:prstGeom>
          <a:noFill/>
        </p:spPr>
        <p:txBody>
          <a:bodyPr wrap="square" lIns="0" tIns="0" rIns="0" bIns="0" rtlCol="0">
            <a:noAutofit/>
          </a:bodyPr>
          <a:lstStyle/>
          <a:p>
            <a:r>
              <a:rPr lang="en-US" u="sng" dirty="0">
                <a:solidFill>
                  <a:srgbClr val="00B0F0"/>
                </a:solidFill>
              </a:rPr>
              <a:t>https://</a:t>
            </a:r>
            <a:r>
              <a:rPr lang="en-US" u="sng" dirty="0" err="1">
                <a:solidFill>
                  <a:srgbClr val="00B0F0"/>
                </a:solidFill>
              </a:rPr>
              <a:t>public.tableau.com</a:t>
            </a:r>
            <a:r>
              <a:rPr lang="en-US" u="sng" dirty="0">
                <a:solidFill>
                  <a:srgbClr val="00B0F0"/>
                </a:solidFill>
              </a:rPr>
              <a:t>/profile/</a:t>
            </a:r>
            <a:r>
              <a:rPr lang="en-US" u="sng" dirty="0" err="1">
                <a:solidFill>
                  <a:srgbClr val="00B0F0"/>
                </a:solidFill>
              </a:rPr>
              <a:t>nick.nasse</a:t>
            </a:r>
            <a:r>
              <a:rPr lang="en-US" u="sng" dirty="0">
                <a:solidFill>
                  <a:srgbClr val="00B0F0"/>
                </a:solidFill>
              </a:rPr>
              <a:t>#!/</a:t>
            </a:r>
            <a:r>
              <a:rPr lang="en-US" u="sng" dirty="0" err="1">
                <a:solidFill>
                  <a:srgbClr val="00B0F0"/>
                </a:solidFill>
              </a:rPr>
              <a:t>vizhome</a:t>
            </a:r>
            <a:r>
              <a:rPr lang="en-US" u="sng" dirty="0">
                <a:solidFill>
                  <a:srgbClr val="00B0F0"/>
                </a:solidFill>
              </a:rPr>
              <a:t>/</a:t>
            </a:r>
            <a:r>
              <a:rPr lang="en-US" u="sng" dirty="0" err="1">
                <a:solidFill>
                  <a:srgbClr val="00B0F0"/>
                </a:solidFill>
              </a:rPr>
              <a:t>USCapitalsTempPredictions</a:t>
            </a:r>
            <a:r>
              <a:rPr lang="en-US" u="sng" dirty="0">
                <a:solidFill>
                  <a:srgbClr val="00B0F0"/>
                </a:solidFill>
              </a:rPr>
              <a:t>/</a:t>
            </a:r>
            <a:r>
              <a:rPr lang="en-US" u="sng" dirty="0" err="1">
                <a:solidFill>
                  <a:srgbClr val="00B0F0"/>
                </a:solidFill>
              </a:rPr>
              <a:t>USClimateChange</a:t>
            </a:r>
            <a:endParaRPr lang="en-US" sz="1200" dirty="0">
              <a:solidFill>
                <a:srgbClr val="00B0F0"/>
              </a:solidFill>
              <a:latin typeface="+mn-lt"/>
            </a:endParaRPr>
          </a:p>
        </p:txBody>
      </p:sp>
      <p:sp>
        <p:nvSpPr>
          <p:cNvPr id="5" name="Title 1">
            <a:extLst>
              <a:ext uri="{FF2B5EF4-FFF2-40B4-BE49-F238E27FC236}">
                <a16:creationId xmlns:a16="http://schemas.microsoft.com/office/drawing/2014/main" id="{6AF16420-A143-E947-B2FC-8AC0C14BB9A8}"/>
              </a:ext>
            </a:extLst>
          </p:cNvPr>
          <p:cNvSpPr txBox="1">
            <a:spLocks/>
          </p:cNvSpPr>
          <p:nvPr/>
        </p:nvSpPr>
        <p:spPr>
          <a:xfrm>
            <a:off x="432000" y="432000"/>
            <a:ext cx="11340000" cy="432000"/>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r>
              <a:rPr lang="en-US" dirty="0">
                <a:solidFill>
                  <a:srgbClr val="404040"/>
                </a:solidFill>
              </a:rPr>
              <a:t>Visualizations: Historical Data</a:t>
            </a:r>
          </a:p>
        </p:txBody>
      </p:sp>
      <p:pic>
        <p:nvPicPr>
          <p:cNvPr id="3074" name="Picture 2" descr="tableau-logo-copy | NuGen Automation">
            <a:extLst>
              <a:ext uri="{FF2B5EF4-FFF2-40B4-BE49-F238E27FC236}">
                <a16:creationId xmlns:a16="http://schemas.microsoft.com/office/drawing/2014/main" id="{85D3F0BB-9719-6340-9CE2-0182CC8FC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951" y="2337602"/>
            <a:ext cx="5207295" cy="27805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ADB1FBF-D5E5-D442-9848-CECF2518EFB6}"/>
              </a:ext>
            </a:extLst>
          </p:cNvPr>
          <p:cNvSpPr/>
          <p:nvPr/>
        </p:nvSpPr>
        <p:spPr>
          <a:xfrm>
            <a:off x="9346019" y="6155190"/>
            <a:ext cx="1967023"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7205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4E6C1-B1C5-40C3-9B90-EF2666FB1C28}"/>
              </a:ext>
            </a:extLst>
          </p:cNvPr>
          <p:cNvSpPr>
            <a:spLocks noGrp="1"/>
          </p:cNvSpPr>
          <p:nvPr>
            <p:ph type="title"/>
          </p:nvPr>
        </p:nvSpPr>
        <p:spPr/>
        <p:txBody>
          <a:bodyPr/>
          <a:lstStyle/>
          <a:p>
            <a:r>
              <a:rPr lang="en-US" dirty="0"/>
              <a:t>ML: Training &amp; Testing</a:t>
            </a:r>
          </a:p>
        </p:txBody>
      </p:sp>
      <p:sp>
        <p:nvSpPr>
          <p:cNvPr id="8" name="Text Placeholder 7">
            <a:extLst>
              <a:ext uri="{FF2B5EF4-FFF2-40B4-BE49-F238E27FC236}">
                <a16:creationId xmlns:a16="http://schemas.microsoft.com/office/drawing/2014/main" id="{E869ACF9-B7F9-4774-B207-2EF789711513}"/>
              </a:ext>
            </a:extLst>
          </p:cNvPr>
          <p:cNvSpPr>
            <a:spLocks noGrp="1"/>
          </p:cNvSpPr>
          <p:nvPr>
            <p:ph type="body" sz="quarter" idx="27"/>
          </p:nvPr>
        </p:nvSpPr>
        <p:spPr/>
        <p:txBody>
          <a:bodyPr/>
          <a:lstStyle/>
          <a:p>
            <a:r>
              <a:rPr lang="en-US" u="sng" dirty="0"/>
              <a:t>Algorithm</a:t>
            </a:r>
            <a:endParaRPr lang="en-US" u="sng" dirty="0">
              <a:latin typeface="+mn-lt"/>
            </a:endParaRPr>
          </a:p>
        </p:txBody>
      </p:sp>
      <p:sp>
        <p:nvSpPr>
          <p:cNvPr id="3" name="Content Placeholder 2">
            <a:extLst>
              <a:ext uri="{FF2B5EF4-FFF2-40B4-BE49-F238E27FC236}">
                <a16:creationId xmlns:a16="http://schemas.microsoft.com/office/drawing/2014/main" id="{F350F641-F6F8-461C-9C2D-07E416875818}"/>
              </a:ext>
            </a:extLst>
          </p:cNvPr>
          <p:cNvSpPr>
            <a:spLocks noGrp="1"/>
          </p:cNvSpPr>
          <p:nvPr>
            <p:ph idx="1"/>
          </p:nvPr>
        </p:nvSpPr>
        <p:spPr/>
        <p:txBody>
          <a:bodyPr/>
          <a:lstStyle/>
          <a:p>
            <a:r>
              <a:rPr lang="en-US" dirty="0"/>
              <a:t>Multiple Linear Regression</a:t>
            </a:r>
          </a:p>
          <a:p>
            <a:r>
              <a:rPr lang="en-US" dirty="0"/>
              <a:t>Outcome Variable = Temperature in Degrees Fahrenheit </a:t>
            </a:r>
          </a:p>
          <a:p>
            <a:pPr marL="0" indent="0">
              <a:buNone/>
            </a:pPr>
            <a:endParaRPr lang="en-US" dirty="0"/>
          </a:p>
        </p:txBody>
      </p:sp>
      <p:sp>
        <p:nvSpPr>
          <p:cNvPr id="9" name="Text Placeholder 8">
            <a:extLst>
              <a:ext uri="{FF2B5EF4-FFF2-40B4-BE49-F238E27FC236}">
                <a16:creationId xmlns:a16="http://schemas.microsoft.com/office/drawing/2014/main" id="{3A2613D7-9904-47E7-A848-78E09B4F4A05}"/>
              </a:ext>
            </a:extLst>
          </p:cNvPr>
          <p:cNvSpPr>
            <a:spLocks noGrp="1"/>
          </p:cNvSpPr>
          <p:nvPr>
            <p:ph type="body" sz="quarter" idx="28"/>
          </p:nvPr>
        </p:nvSpPr>
        <p:spPr/>
        <p:txBody>
          <a:bodyPr/>
          <a:lstStyle/>
          <a:p>
            <a:r>
              <a:rPr lang="en-US" u="sng" dirty="0"/>
              <a:t>Inputs</a:t>
            </a:r>
            <a:endParaRPr lang="en-US" u="sng" dirty="0">
              <a:latin typeface="+mn-lt"/>
            </a:endParaRPr>
          </a:p>
        </p:txBody>
      </p:sp>
      <p:sp>
        <p:nvSpPr>
          <p:cNvPr id="5" name="Text Placeholder 4">
            <a:extLst>
              <a:ext uri="{FF2B5EF4-FFF2-40B4-BE49-F238E27FC236}">
                <a16:creationId xmlns:a16="http://schemas.microsoft.com/office/drawing/2014/main" id="{1B9D7DA5-9DA5-4EDA-AAC1-B5A593D730C3}"/>
              </a:ext>
            </a:extLst>
          </p:cNvPr>
          <p:cNvSpPr>
            <a:spLocks noGrp="1"/>
          </p:cNvSpPr>
          <p:nvPr>
            <p:ph type="body" sz="quarter" idx="12"/>
          </p:nvPr>
        </p:nvSpPr>
        <p:spPr>
          <a:xfrm>
            <a:off x="4608336" y="2463801"/>
            <a:ext cx="3726469" cy="3314200"/>
          </a:xfrm>
        </p:spPr>
        <p:txBody>
          <a:bodyPr/>
          <a:lstStyle/>
          <a:p>
            <a:r>
              <a:rPr lang="en-US" dirty="0"/>
              <a:t>Year (1975-2016)</a:t>
            </a:r>
          </a:p>
          <a:p>
            <a:r>
              <a:rPr lang="en-US" dirty="0"/>
              <a:t>Latitude</a:t>
            </a:r>
          </a:p>
          <a:p>
            <a:r>
              <a:rPr lang="en-US" dirty="0"/>
              <a:t>Elevation</a:t>
            </a:r>
          </a:p>
          <a:p>
            <a:r>
              <a:rPr lang="en-US" dirty="0"/>
              <a:t>Yearly Average CO2 (PPM)</a:t>
            </a:r>
          </a:p>
        </p:txBody>
      </p:sp>
      <p:sp>
        <p:nvSpPr>
          <p:cNvPr id="10" name="Text Placeholder 9">
            <a:extLst>
              <a:ext uri="{FF2B5EF4-FFF2-40B4-BE49-F238E27FC236}">
                <a16:creationId xmlns:a16="http://schemas.microsoft.com/office/drawing/2014/main" id="{FCAA0F0E-6B7F-4145-A8E2-90DC4D675786}"/>
              </a:ext>
            </a:extLst>
          </p:cNvPr>
          <p:cNvSpPr>
            <a:spLocks noGrp="1"/>
          </p:cNvSpPr>
          <p:nvPr>
            <p:ph type="body" sz="quarter" idx="29"/>
          </p:nvPr>
        </p:nvSpPr>
        <p:spPr/>
        <p:txBody>
          <a:bodyPr/>
          <a:lstStyle/>
          <a:p>
            <a:r>
              <a:rPr lang="en-US" u="sng" dirty="0"/>
              <a:t>Summary</a:t>
            </a:r>
            <a:endParaRPr lang="en-US" sz="1400" u="sng" dirty="0">
              <a:latin typeface="+mn-lt"/>
            </a:endParaRPr>
          </a:p>
        </p:txBody>
      </p:sp>
      <p:sp>
        <p:nvSpPr>
          <p:cNvPr id="6" name="Text Placeholder 5">
            <a:extLst>
              <a:ext uri="{FF2B5EF4-FFF2-40B4-BE49-F238E27FC236}">
                <a16:creationId xmlns:a16="http://schemas.microsoft.com/office/drawing/2014/main" id="{4B29415E-FF87-4959-B427-0EA155C16B64}"/>
              </a:ext>
            </a:extLst>
          </p:cNvPr>
          <p:cNvSpPr>
            <a:spLocks noGrp="1"/>
          </p:cNvSpPr>
          <p:nvPr>
            <p:ph type="body" sz="quarter" idx="13"/>
          </p:nvPr>
        </p:nvSpPr>
        <p:spPr/>
        <p:txBody>
          <a:bodyPr/>
          <a:lstStyle/>
          <a:p>
            <a:r>
              <a:rPr lang="en-US" dirty="0"/>
              <a:t>Train</a:t>
            </a:r>
          </a:p>
          <a:p>
            <a:pPr marL="561975" lvl="1" indent="-285750">
              <a:spcBef>
                <a:spcPts val="600"/>
              </a:spcBef>
            </a:pPr>
            <a:r>
              <a:rPr lang="en-US" dirty="0"/>
              <a:t>RMSE = 4.38</a:t>
            </a:r>
          </a:p>
          <a:p>
            <a:pPr marL="561975" lvl="1" indent="-285750">
              <a:spcBef>
                <a:spcPts val="600"/>
              </a:spcBef>
            </a:pPr>
            <a:r>
              <a:rPr lang="en-US" dirty="0"/>
              <a:t>R2 = 0.86</a:t>
            </a:r>
          </a:p>
          <a:p>
            <a:pPr lvl="1"/>
            <a:endParaRPr lang="en-US" dirty="0"/>
          </a:p>
          <a:p>
            <a:r>
              <a:rPr lang="en-US" dirty="0"/>
              <a:t>Test</a:t>
            </a:r>
          </a:p>
          <a:p>
            <a:pPr marL="561975" lvl="1" indent="-285750">
              <a:spcBef>
                <a:spcPts val="600"/>
              </a:spcBef>
            </a:pPr>
            <a:r>
              <a:rPr lang="en-US" dirty="0"/>
              <a:t>RMSE = 4.29</a:t>
            </a:r>
          </a:p>
          <a:p>
            <a:pPr marL="561975" lvl="1" indent="-285750">
              <a:spcBef>
                <a:spcPts val="600"/>
              </a:spcBef>
            </a:pPr>
            <a:r>
              <a:rPr lang="en-US" dirty="0"/>
              <a:t>R2 = 0.86</a:t>
            </a:r>
          </a:p>
        </p:txBody>
      </p:sp>
      <p:sp>
        <p:nvSpPr>
          <p:cNvPr id="4" name="Slide Number Placeholder 3">
            <a:extLst>
              <a:ext uri="{FF2B5EF4-FFF2-40B4-BE49-F238E27FC236}">
                <a16:creationId xmlns:a16="http://schemas.microsoft.com/office/drawing/2014/main" id="{81B23B52-8351-4A05-ABAB-5A128EE6896F}"/>
              </a:ext>
            </a:extLst>
          </p:cNvPr>
          <p:cNvSpPr>
            <a:spLocks noGrp="1"/>
          </p:cNvSpPr>
          <p:nvPr>
            <p:ph type="sldNum" sz="quarter" idx="11"/>
          </p:nvPr>
        </p:nvSpPr>
        <p:spPr/>
        <p:txBody>
          <a:bodyPr/>
          <a:lstStyle/>
          <a:p>
            <a:fld id="{19B51A1E-902D-48AF-9020-955120F399B6}" type="slidenum">
              <a:rPr lang="en-US" smtClean="0"/>
              <a:pPr/>
              <a:t>7</a:t>
            </a:fld>
            <a:endParaRPr lang="en-US" dirty="0"/>
          </a:p>
        </p:txBody>
      </p:sp>
      <p:sp>
        <p:nvSpPr>
          <p:cNvPr id="11" name="TextBox 10">
            <a:extLst>
              <a:ext uri="{FF2B5EF4-FFF2-40B4-BE49-F238E27FC236}">
                <a16:creationId xmlns:a16="http://schemas.microsoft.com/office/drawing/2014/main" id="{476376E8-A639-2744-AB87-A44FF89852FB}"/>
              </a:ext>
            </a:extLst>
          </p:cNvPr>
          <p:cNvSpPr txBox="1"/>
          <p:nvPr/>
        </p:nvSpPr>
        <p:spPr>
          <a:xfrm>
            <a:off x="2711302" y="2126512"/>
            <a:ext cx="0" cy="0"/>
          </a:xfrm>
          <a:prstGeom prst="rect">
            <a:avLst/>
          </a:prstGeom>
          <a:noFill/>
        </p:spPr>
        <p:txBody>
          <a:bodyPr wrap="none" lIns="0" tIns="0" rIns="0" bIns="0" rtlCol="0">
            <a:noAutofit/>
          </a:bodyPr>
          <a:lstStyle/>
          <a:p>
            <a:pPr algn="l"/>
            <a:endParaRPr lang="en-US" sz="1200" dirty="0">
              <a:solidFill>
                <a:schemeClr val="tx1">
                  <a:lumMod val="75000"/>
                  <a:lumOff val="25000"/>
                </a:schemeClr>
              </a:solidFill>
              <a:latin typeface="+mn-lt"/>
            </a:endParaRPr>
          </a:p>
        </p:txBody>
      </p:sp>
      <p:sp>
        <p:nvSpPr>
          <p:cNvPr id="14" name="Rectangle 13">
            <a:extLst>
              <a:ext uri="{FF2B5EF4-FFF2-40B4-BE49-F238E27FC236}">
                <a16:creationId xmlns:a16="http://schemas.microsoft.com/office/drawing/2014/main" id="{CF8DED8D-5F2A-174D-8199-557FE3FB5EBB}"/>
              </a:ext>
            </a:extLst>
          </p:cNvPr>
          <p:cNvSpPr/>
          <p:nvPr/>
        </p:nvSpPr>
        <p:spPr>
          <a:xfrm>
            <a:off x="9346019" y="6155190"/>
            <a:ext cx="1967023"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5933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43D6-6CBA-9A46-B233-1E201E2267EF}"/>
              </a:ext>
            </a:extLst>
          </p:cNvPr>
          <p:cNvSpPr>
            <a:spLocks noGrp="1"/>
          </p:cNvSpPr>
          <p:nvPr>
            <p:ph type="title"/>
          </p:nvPr>
        </p:nvSpPr>
        <p:spPr/>
        <p:txBody>
          <a:bodyPr/>
          <a:lstStyle/>
          <a:p>
            <a:r>
              <a:rPr lang="en-US" dirty="0"/>
              <a:t>ML: Predictions</a:t>
            </a:r>
          </a:p>
        </p:txBody>
      </p:sp>
      <p:sp>
        <p:nvSpPr>
          <p:cNvPr id="3" name="Slide Number Placeholder 2">
            <a:extLst>
              <a:ext uri="{FF2B5EF4-FFF2-40B4-BE49-F238E27FC236}">
                <a16:creationId xmlns:a16="http://schemas.microsoft.com/office/drawing/2014/main" id="{5CD62530-2FA2-3E4E-937E-07C590BF7E9D}"/>
              </a:ext>
            </a:extLst>
          </p:cNvPr>
          <p:cNvSpPr>
            <a:spLocks noGrp="1"/>
          </p:cNvSpPr>
          <p:nvPr>
            <p:ph type="sldNum" sz="quarter" idx="11"/>
          </p:nvPr>
        </p:nvSpPr>
        <p:spPr/>
        <p:txBody>
          <a:bodyPr/>
          <a:lstStyle/>
          <a:p>
            <a:fld id="{19B51A1E-902D-48AF-9020-955120F399B6}" type="slidenum">
              <a:rPr lang="en-US" noProof="0" smtClean="0"/>
              <a:pPr/>
              <a:t>8</a:t>
            </a:fld>
            <a:endParaRPr lang="en-US" noProof="0" dirty="0"/>
          </a:p>
        </p:txBody>
      </p:sp>
      <p:sp>
        <p:nvSpPr>
          <p:cNvPr id="4" name="TextBox 3">
            <a:extLst>
              <a:ext uri="{FF2B5EF4-FFF2-40B4-BE49-F238E27FC236}">
                <a16:creationId xmlns:a16="http://schemas.microsoft.com/office/drawing/2014/main" id="{9A294F22-A096-6F47-A3CD-3D31F35B2302}"/>
              </a:ext>
            </a:extLst>
          </p:cNvPr>
          <p:cNvSpPr txBox="1"/>
          <p:nvPr/>
        </p:nvSpPr>
        <p:spPr>
          <a:xfrm>
            <a:off x="4582633" y="2721935"/>
            <a:ext cx="0" cy="0"/>
          </a:xfrm>
          <a:prstGeom prst="rect">
            <a:avLst/>
          </a:prstGeom>
          <a:noFill/>
        </p:spPr>
        <p:txBody>
          <a:bodyPr wrap="none" lIns="0" tIns="0" rIns="0" bIns="0" rtlCol="0">
            <a:noAutofit/>
          </a:bodyPr>
          <a:lstStyle/>
          <a:p>
            <a:pPr algn="l"/>
            <a:endParaRPr lang="en-US" sz="1200" dirty="0">
              <a:solidFill>
                <a:schemeClr val="tx1">
                  <a:lumMod val="75000"/>
                  <a:lumOff val="25000"/>
                </a:schemeClr>
              </a:solidFill>
              <a:latin typeface="+mn-lt"/>
            </a:endParaRPr>
          </a:p>
        </p:txBody>
      </p:sp>
      <p:sp>
        <p:nvSpPr>
          <p:cNvPr id="5" name="Content Placeholder 5">
            <a:extLst>
              <a:ext uri="{FF2B5EF4-FFF2-40B4-BE49-F238E27FC236}">
                <a16:creationId xmlns:a16="http://schemas.microsoft.com/office/drawing/2014/main" id="{4268CFF6-7064-964D-B0BA-7E531879ABBA}"/>
              </a:ext>
            </a:extLst>
          </p:cNvPr>
          <p:cNvSpPr txBox="1">
            <a:spLocks/>
          </p:cNvSpPr>
          <p:nvPr/>
        </p:nvSpPr>
        <p:spPr>
          <a:xfrm>
            <a:off x="432000" y="1152000"/>
            <a:ext cx="11340000" cy="500319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After training and testing, we used the model to predict what the </a:t>
            </a:r>
            <a:r>
              <a:rPr lang="en-US" b="1" dirty="0"/>
              <a:t>average yearly temperature </a:t>
            </a:r>
            <a:r>
              <a:rPr lang="en-US" dirty="0"/>
              <a:t>would be for </a:t>
            </a:r>
            <a:r>
              <a:rPr lang="en-US" b="1" dirty="0"/>
              <a:t>each US state capital in 2025, 2040 and 2055</a:t>
            </a:r>
            <a:r>
              <a:rPr lang="en-US" dirty="0"/>
              <a:t>. </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Inputs</a:t>
            </a:r>
            <a:r>
              <a:rPr lang="en-US" dirty="0"/>
              <a:t>: </a:t>
            </a:r>
          </a:p>
          <a:p>
            <a:r>
              <a:rPr lang="en-US" dirty="0"/>
              <a:t>Years = 2025, 2040, 2055</a:t>
            </a:r>
          </a:p>
          <a:p>
            <a:r>
              <a:rPr lang="en-US" dirty="0"/>
              <a:t>Latitude = each capital’s latitude</a:t>
            </a:r>
          </a:p>
          <a:p>
            <a:r>
              <a:rPr lang="en-US" dirty="0"/>
              <a:t>Elevation = each capital’s elevation (or mean elevation if the city contained drastic elevation changes)</a:t>
            </a:r>
          </a:p>
          <a:p>
            <a:r>
              <a:rPr lang="en-US" dirty="0"/>
              <a:t>CO2 = *see below</a:t>
            </a:r>
          </a:p>
          <a:p>
            <a:endParaRPr lang="en-US" dirty="0"/>
          </a:p>
          <a:p>
            <a:pPr marL="0" indent="0">
              <a:buNone/>
            </a:pPr>
            <a:r>
              <a:rPr lang="en-US" sz="1400" dirty="0"/>
              <a:t>*For the purpose of these prediction, we calculated the average yearly CO2 for our input years by taking the growth rates for the 15, 25 and 40 years leading up to our last year of data, which was 2016, and applying those rates to the respective predictive input years:</a:t>
            </a:r>
          </a:p>
          <a:p>
            <a:r>
              <a:rPr lang="en-US" sz="1400" dirty="0"/>
              <a:t>2007-2016 = 5% Growth | 2025 = 424.49 CO2 (PPM)</a:t>
            </a:r>
          </a:p>
          <a:p>
            <a:r>
              <a:rPr lang="en-US" sz="1400" dirty="0"/>
              <a:t>1992-2016 = 13% Growth | 2040 = 456.83 CO2 (PPM)</a:t>
            </a:r>
          </a:p>
          <a:p>
            <a:r>
              <a:rPr lang="en-US" sz="1400" dirty="0"/>
              <a:t>1977-2016 = 21% Growth | 2055 = 489.18 CO2 (PPM)</a:t>
            </a:r>
          </a:p>
          <a:p>
            <a:pPr marL="0" indent="0">
              <a:buNone/>
            </a:pPr>
            <a:endParaRPr lang="en-US" dirty="0"/>
          </a:p>
          <a:p>
            <a:pPr marL="0" indent="0">
              <a:buNone/>
            </a:pPr>
            <a:endParaRPr lang="en-US" dirty="0"/>
          </a:p>
          <a:p>
            <a:pPr marL="0" indent="0">
              <a:buNone/>
            </a:pPr>
            <a:endParaRPr lang="en-US" dirty="0"/>
          </a:p>
        </p:txBody>
      </p:sp>
      <p:sp>
        <p:nvSpPr>
          <p:cNvPr id="6" name="Rectangle 5">
            <a:extLst>
              <a:ext uri="{FF2B5EF4-FFF2-40B4-BE49-F238E27FC236}">
                <a16:creationId xmlns:a16="http://schemas.microsoft.com/office/drawing/2014/main" id="{46F90CE8-19C1-4941-9C76-24CB502FD84B}"/>
              </a:ext>
            </a:extLst>
          </p:cNvPr>
          <p:cNvSpPr/>
          <p:nvPr/>
        </p:nvSpPr>
        <p:spPr>
          <a:xfrm>
            <a:off x="9346019" y="6155190"/>
            <a:ext cx="1967023"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1475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Top left image">
            <a:extLst>
              <a:ext uri="{FF2B5EF4-FFF2-40B4-BE49-F238E27FC236}">
                <a16:creationId xmlns:a16="http://schemas.microsoft.com/office/drawing/2014/main" id="{09D613E8-8848-4CCA-946C-52A183E91F77}"/>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a:stretch/>
        </p:blipFill>
        <p:spPr>
          <a:xfrm>
            <a:off x="84000" y="86714"/>
            <a:ext cx="6009285" cy="3890571"/>
          </a:xfrm>
        </p:spPr>
      </p:pic>
      <p:sp>
        <p:nvSpPr>
          <p:cNvPr id="2" name="Title 1">
            <a:extLst>
              <a:ext uri="{FF2B5EF4-FFF2-40B4-BE49-F238E27FC236}">
                <a16:creationId xmlns:a16="http://schemas.microsoft.com/office/drawing/2014/main" id="{98433CBA-6B58-475A-BAF2-04998BA4A545}"/>
              </a:ext>
            </a:extLst>
          </p:cNvPr>
          <p:cNvSpPr>
            <a:spLocks noGrp="1"/>
          </p:cNvSpPr>
          <p:nvPr>
            <p:ph type="ctrTitle"/>
          </p:nvPr>
        </p:nvSpPr>
        <p:spPr/>
        <p:txBody>
          <a:bodyPr/>
          <a:lstStyle/>
          <a:p>
            <a:r>
              <a:rPr lang="en-US" dirty="0"/>
              <a:t>Observations </a:t>
            </a:r>
          </a:p>
        </p:txBody>
      </p:sp>
      <p:sp>
        <p:nvSpPr>
          <p:cNvPr id="3" name="Subtitle 2">
            <a:extLst>
              <a:ext uri="{FF2B5EF4-FFF2-40B4-BE49-F238E27FC236}">
                <a16:creationId xmlns:a16="http://schemas.microsoft.com/office/drawing/2014/main" id="{46542706-50AC-4B17-A704-143D94A799CD}"/>
              </a:ext>
            </a:extLst>
          </p:cNvPr>
          <p:cNvSpPr>
            <a:spLocks noGrp="1"/>
          </p:cNvSpPr>
          <p:nvPr>
            <p:ph type="subTitle" idx="1"/>
          </p:nvPr>
        </p:nvSpPr>
        <p:spPr>
          <a:xfrm>
            <a:off x="81285" y="4927601"/>
            <a:ext cx="6012000" cy="1845743"/>
          </a:xfrm>
        </p:spPr>
        <p:txBody>
          <a:bodyPr/>
          <a:lstStyle/>
          <a:p>
            <a:r>
              <a:rPr lang="en-US" dirty="0">
                <a:solidFill>
                  <a:srgbClr val="252525"/>
                </a:solidFill>
              </a:rPr>
              <a:t>&amp;</a:t>
            </a:r>
            <a:r>
              <a:rPr lang="en-US" dirty="0"/>
              <a:t> </a:t>
            </a:r>
          </a:p>
        </p:txBody>
      </p:sp>
      <p:sp>
        <p:nvSpPr>
          <p:cNvPr id="6" name="Content Placeholder 5">
            <a:extLst>
              <a:ext uri="{FF2B5EF4-FFF2-40B4-BE49-F238E27FC236}">
                <a16:creationId xmlns:a16="http://schemas.microsoft.com/office/drawing/2014/main" id="{BC163A50-2819-40D9-A42F-D84F47928C94}"/>
              </a:ext>
            </a:extLst>
          </p:cNvPr>
          <p:cNvSpPr>
            <a:spLocks noGrp="1"/>
          </p:cNvSpPr>
          <p:nvPr>
            <p:ph idx="15"/>
          </p:nvPr>
        </p:nvSpPr>
        <p:spPr>
          <a:xfrm>
            <a:off x="6404669" y="1177901"/>
            <a:ext cx="5307700" cy="4680000"/>
          </a:xfrm>
        </p:spPr>
        <p:txBody>
          <a:bodyPr anchor="ctr"/>
          <a:lstStyle/>
          <a:p>
            <a:pPr>
              <a:lnSpc>
                <a:spcPct val="100000"/>
              </a:lnSpc>
            </a:pPr>
            <a:r>
              <a:rPr lang="en-US" sz="2000" dirty="0"/>
              <a:t>Our model appears to have predicted the future average temperatures of US capital cities pretty accurately; albeit forebodingly…</a:t>
            </a:r>
          </a:p>
          <a:p>
            <a:pPr lvl="1">
              <a:lnSpc>
                <a:spcPct val="100000"/>
              </a:lnSpc>
            </a:pPr>
            <a:r>
              <a:rPr lang="en-US" sz="2000" dirty="0"/>
              <a:t>Honolulu, 2019 Avg Temp = 78 (Actual) </a:t>
            </a:r>
          </a:p>
          <a:p>
            <a:pPr lvl="1">
              <a:lnSpc>
                <a:spcPct val="100000"/>
              </a:lnSpc>
            </a:pPr>
            <a:r>
              <a:rPr lang="en-US" sz="2000" dirty="0"/>
              <a:t>Honolulu, 2025 Avg Temp =  79.03 (Predicted)</a:t>
            </a:r>
          </a:p>
          <a:p>
            <a:pPr>
              <a:lnSpc>
                <a:spcPct val="100000"/>
              </a:lnSpc>
            </a:pPr>
            <a:r>
              <a:rPr lang="en-US" sz="2000" dirty="0"/>
              <a:t>From 2025 onwards, our model predicts ~ .3 increase in temperature across all regions</a:t>
            </a:r>
          </a:p>
          <a:p>
            <a:pPr>
              <a:lnSpc>
                <a:spcPct val="100000"/>
              </a:lnSpc>
            </a:pPr>
            <a:r>
              <a:rPr lang="en-US" sz="2000" dirty="0"/>
              <a:t>Our data definitely shows that increasing CO2 levels are causing US &amp; global temperatures to rise. These temperature rises will soon have an irreversible impact on the world we know today……unless we do something!</a:t>
            </a:r>
          </a:p>
        </p:txBody>
      </p:sp>
      <p:sp>
        <p:nvSpPr>
          <p:cNvPr id="4" name="Slide Number Placeholder 3">
            <a:extLst>
              <a:ext uri="{FF2B5EF4-FFF2-40B4-BE49-F238E27FC236}">
                <a16:creationId xmlns:a16="http://schemas.microsoft.com/office/drawing/2014/main" id="{DFD249B8-A654-41FD-9724-45A3A5EE13F9}"/>
              </a:ext>
            </a:extLst>
          </p:cNvPr>
          <p:cNvSpPr>
            <a:spLocks noGrp="1"/>
          </p:cNvSpPr>
          <p:nvPr>
            <p:ph type="sldNum" sz="quarter" idx="14"/>
          </p:nvPr>
        </p:nvSpPr>
        <p:spPr/>
        <p:txBody>
          <a:bodyPr/>
          <a:lstStyle/>
          <a:p>
            <a:fld id="{19B51A1E-902D-48AF-9020-955120F399B6}" type="slidenum">
              <a:rPr lang="en-US" smtClean="0"/>
              <a:pPr/>
              <a:t>9</a:t>
            </a:fld>
            <a:endParaRPr lang="en-US" dirty="0"/>
          </a:p>
        </p:txBody>
      </p:sp>
      <p:sp>
        <p:nvSpPr>
          <p:cNvPr id="7" name="Rectangle 6">
            <a:extLst>
              <a:ext uri="{FF2B5EF4-FFF2-40B4-BE49-F238E27FC236}">
                <a16:creationId xmlns:a16="http://schemas.microsoft.com/office/drawing/2014/main" id="{EC53FFE2-A6C9-9E4C-BCC7-348FA0EA5E6F}"/>
              </a:ext>
            </a:extLst>
          </p:cNvPr>
          <p:cNvSpPr/>
          <p:nvPr/>
        </p:nvSpPr>
        <p:spPr>
          <a:xfrm>
            <a:off x="9346019" y="6155190"/>
            <a:ext cx="1967023"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273514"/>
      </p:ext>
    </p:extLst>
  </p:cSld>
  <p:clrMapOvr>
    <a:masterClrMapping/>
  </p:clrMapOvr>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E1961DD-CF27-443B-BFF6-660110ED0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BF51BA-BD97-4518-9266-AD3D61549834}">
  <ds:schemaRefs>
    <ds:schemaRef ds:uri="http://schemas.microsoft.com/sharepoint/v3/contenttype/forms"/>
  </ds:schemaRefs>
</ds:datastoreItem>
</file>

<file path=customXml/itemProps3.xml><?xml version="1.0" encoding="utf-8"?>
<ds:datastoreItem xmlns:ds="http://schemas.openxmlformats.org/officeDocument/2006/customXml" ds:itemID="{5F490261-1200-4EC7-95B0-2241EE54AA3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Office Theme</Template>
  <TotalTime>1105</TotalTime>
  <Words>919</Words>
  <Application>Microsoft Macintosh PowerPoint</Application>
  <PresentationFormat>Widescreen</PresentationFormat>
  <Paragraphs>114</Paragraphs>
  <Slides>12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Rockwell</vt:lpstr>
      <vt:lpstr>Times New Roman</vt:lpstr>
      <vt:lpstr>Office Theme</vt:lpstr>
      <vt:lpstr>Demystifying ML:  US Climate Change</vt:lpstr>
      <vt:lpstr>US Climate Change</vt:lpstr>
      <vt:lpstr>Tech &amp; Data Flow </vt:lpstr>
      <vt:lpstr>Data Sets</vt:lpstr>
      <vt:lpstr>Data Prep</vt:lpstr>
      <vt:lpstr>PowerPoint Presentation</vt:lpstr>
      <vt:lpstr>ML: Training &amp; Testing</vt:lpstr>
      <vt:lpstr>ML: Predictions</vt:lpstr>
      <vt:lpstr>Observations </vt:lpstr>
      <vt:lpstr>PowerPoint Presentation</vt:lpstr>
      <vt:lpstr>……Why this matters!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Climate Change</dc:title>
  <dc:creator>Nick Nasse</dc:creator>
  <cp:lastModifiedBy>Nick Nasse</cp:lastModifiedBy>
  <cp:revision>36</cp:revision>
  <dcterms:created xsi:type="dcterms:W3CDTF">2020-11-22T23:28:16Z</dcterms:created>
  <dcterms:modified xsi:type="dcterms:W3CDTF">2020-11-24T02:17:19Z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